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2" r:id="rId2"/>
  </p:sldMasterIdLst>
  <p:notesMasterIdLst>
    <p:notesMasterId r:id="rId34"/>
  </p:notesMasterIdLst>
  <p:sldIdLst>
    <p:sldId id="256" r:id="rId3"/>
    <p:sldId id="338" r:id="rId4"/>
    <p:sldId id="368" r:id="rId5"/>
    <p:sldId id="353" r:id="rId6"/>
    <p:sldId id="358" r:id="rId7"/>
    <p:sldId id="352" r:id="rId8"/>
    <p:sldId id="359" r:id="rId9"/>
    <p:sldId id="360" r:id="rId10"/>
    <p:sldId id="341" r:id="rId11"/>
    <p:sldId id="354" r:id="rId12"/>
    <p:sldId id="344" r:id="rId13"/>
    <p:sldId id="343" r:id="rId14"/>
    <p:sldId id="364" r:id="rId15"/>
    <p:sldId id="367" r:id="rId16"/>
    <p:sldId id="365" r:id="rId17"/>
    <p:sldId id="366" r:id="rId18"/>
    <p:sldId id="375" r:id="rId19"/>
    <p:sldId id="342" r:id="rId20"/>
    <p:sldId id="369" r:id="rId21"/>
    <p:sldId id="370" r:id="rId22"/>
    <p:sldId id="371" r:id="rId23"/>
    <p:sldId id="345" r:id="rId24"/>
    <p:sldId id="347" r:id="rId25"/>
    <p:sldId id="348" r:id="rId26"/>
    <p:sldId id="349" r:id="rId27"/>
    <p:sldId id="351" r:id="rId28"/>
    <p:sldId id="350" r:id="rId29"/>
    <p:sldId id="372" r:id="rId30"/>
    <p:sldId id="373" r:id="rId31"/>
    <p:sldId id="346" r:id="rId32"/>
    <p:sldId id="374" r:id="rId33"/>
  </p:sldIdLst>
  <p:sldSz cx="9144000" cy="6858000" type="screen4x3"/>
  <p:notesSz cx="6858000" cy="9144000"/>
  <p:defaultTextStyle>
    <a:defPPr>
      <a:defRPr lang="de-DE"/>
    </a:defPPr>
    <a:lvl1pPr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6699"/>
    <a:srgbClr val="FF0000"/>
    <a:srgbClr val="CCCCFF"/>
    <a:srgbClr val="FFFF00"/>
    <a:srgbClr val="1D4D7A"/>
    <a:srgbClr val="133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86785" autoAdjust="0"/>
  </p:normalViewPr>
  <p:slideViewPr>
    <p:cSldViewPr snapToGrid="0" snapToObjects="1">
      <p:cViewPr varScale="1">
        <p:scale>
          <a:sx n="79" d="100"/>
          <a:sy n="79" d="100"/>
        </p:scale>
        <p:origin x="91" y="29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112"/>
    </p:cViewPr>
  </p:sorterViewPr>
  <p:notesViewPr>
    <p:cSldViewPr snapToGrid="0" snapToObjects="1">
      <p:cViewPr varScale="1">
        <p:scale>
          <a:sx n="78" d="100"/>
          <a:sy n="78" d="100"/>
        </p:scale>
        <p:origin x="1176"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34" charset="-128"/>
                <a:cs typeface="+mn-cs"/>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34" charset="-128"/>
                <a:cs typeface="+mn-cs"/>
              </a:defRPr>
            </a:lvl1pPr>
          </a:lstStyle>
          <a:p>
            <a:pPr>
              <a:defRPr/>
            </a:pPr>
            <a:fld id="{D02D4784-8F4B-4BFA-A880-9143B0ADFD95}" type="datetime1">
              <a:rPr lang="en-US"/>
              <a:pPr>
                <a:defRPr/>
              </a:pPr>
              <a:t>8/9/2015</a:t>
            </a:fld>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34" charset="-128"/>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ea typeface="ＭＳ Ｐゴシック" pitchFamily="34" charset="-128"/>
                <a:cs typeface="+mn-cs"/>
              </a:defRPr>
            </a:lvl1pPr>
          </a:lstStyle>
          <a:p>
            <a:pPr>
              <a:defRPr/>
            </a:pPr>
            <a:fld id="{996C21C5-445F-40ED-A24F-C88828CC0F8E}" type="slidenum">
              <a:rPr lang="en-US"/>
              <a:pPr>
                <a:defRPr/>
              </a:pPr>
              <a:t>‹#›</a:t>
            </a:fld>
            <a:endParaRPr lang="en-US"/>
          </a:p>
        </p:txBody>
      </p:sp>
    </p:spTree>
    <p:extLst>
      <p:ext uri="{BB962C8B-B14F-4D97-AF65-F5344CB8AC3E}">
        <p14:creationId xmlns:p14="http://schemas.microsoft.com/office/powerpoint/2010/main" val="637979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reformrivers.eu/results/deliverabl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River management often focuses on individual reaches of river networks, aiming to improve their ability to support human needs and those of the river ecosystem. However, the form, sedimentary and vegetation structure, and dynamism of river reaches depends not only upon natural processes and human interventions within the reach but also within the wider catchment. Furthermore, the response of river reaches to changes in processes and human pressures across the catchment is often delayed. This is because it takes time for the effects of changes (e.g. land cover change, reservoir construction) to propagate from their initial location across catchments and through river networks to individual river reaches. Thus, understanding of reach scale </a:t>
            </a:r>
            <a:r>
              <a:rPr lang="en-GB" sz="1200" kern="1200" dirty="0" err="1" smtClean="0">
                <a:solidFill>
                  <a:schemeClr val="tx1"/>
                </a:solidFill>
                <a:effectLst/>
                <a:latin typeface="Calibri" pitchFamily="34" charset="0"/>
                <a:ea typeface="ＭＳ Ｐゴシック" pitchFamily="34" charset="-128"/>
                <a:cs typeface="ＭＳ Ｐゴシック"/>
              </a:rPr>
              <a:t>hydromorphology</a:t>
            </a:r>
            <a:r>
              <a:rPr lang="en-GB" sz="1200" kern="1200" dirty="0" smtClean="0">
                <a:solidFill>
                  <a:schemeClr val="tx1"/>
                </a:solidFill>
                <a:effectLst/>
                <a:latin typeface="Calibri" pitchFamily="34" charset="0"/>
                <a:ea typeface="ＭＳ Ｐゴシック" pitchFamily="34" charset="-128"/>
                <a:cs typeface="ＭＳ Ｐゴシック"/>
              </a:rPr>
              <a:t> requires knowledge of processes and human pressures at not only the reach scale but at larger spatial scales including the catchment scale. The REFORM framework has been designed to aid managers in developing such multi-scale understanding of their catchments and the reaches that they contain.</a:t>
            </a:r>
          </a:p>
          <a:p>
            <a:endParaRPr lang="en-US" dirty="0" smtClean="0">
              <a:ea typeface="ＭＳ Ｐゴシック"/>
            </a:endParaRPr>
          </a:p>
        </p:txBody>
      </p:sp>
    </p:spTree>
    <p:extLst>
      <p:ext uri="{BB962C8B-B14F-4D97-AF65-F5344CB8AC3E}">
        <p14:creationId xmlns:p14="http://schemas.microsoft.com/office/powerpoint/2010/main" val="60468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There are many naturally-functioning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river types, which reflect interactions between fluvial processes and vegetation under local valley width, gradient and geological constraints.  The six illustrated river types represent a gradient from very low energy, vegetation dominated conditions (top, left) through increasingly strong flow and sediment transport disturbances that are moderated less and less by vegetation (left to right along top row and then along bottom row) to very high energy conditions with negligible vegetation influence (bottom, right).</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10</a:t>
            </a:fld>
            <a:endParaRPr lang="en-US"/>
          </a:p>
        </p:txBody>
      </p:sp>
    </p:spTree>
    <p:extLst>
      <p:ext uri="{BB962C8B-B14F-4D97-AF65-F5344CB8AC3E}">
        <p14:creationId xmlns:p14="http://schemas.microsoft.com/office/powerpoint/2010/main" val="3497096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The REFORM framework defines 22 river types (1 to 22) plus a single artificial type (0) which occurs where the river bed is composed of artificial materials (e.g. concrete). The river type is defined from aerial imagery (confinement – unconfined, partly confined, confined; planform – single thread straight / sinuous, single thread meandering, transitional, multi-thread braided, multi-thread island braided, multi-thread high-energy </a:t>
            </a:r>
            <a:r>
              <a:rPr lang="en-GB" sz="1200" kern="1200" dirty="0" err="1" smtClean="0">
                <a:solidFill>
                  <a:schemeClr val="tx1"/>
                </a:solidFill>
                <a:effectLst/>
                <a:latin typeface="Calibri" pitchFamily="34" charset="0"/>
                <a:ea typeface="ＭＳ Ｐゴシック" pitchFamily="34" charset="-128"/>
                <a:cs typeface="ＭＳ Ｐゴシック"/>
              </a:rPr>
              <a:t>anabranching</a:t>
            </a:r>
            <a:r>
              <a:rPr lang="en-GB" sz="1200" kern="1200" dirty="0" smtClean="0">
                <a:solidFill>
                  <a:schemeClr val="tx1"/>
                </a:solidFill>
                <a:effectLst/>
                <a:latin typeface="Calibri" pitchFamily="34" charset="0"/>
                <a:ea typeface="ＭＳ Ｐゴシック" pitchFamily="34" charset="-128"/>
                <a:cs typeface="ＭＳ Ｐゴシック"/>
              </a:rPr>
              <a:t>, multi-thread low-energy </a:t>
            </a:r>
            <a:r>
              <a:rPr lang="en-GB" sz="1200" kern="1200" dirty="0" err="1" smtClean="0">
                <a:solidFill>
                  <a:schemeClr val="tx1"/>
                </a:solidFill>
                <a:effectLst/>
                <a:latin typeface="Calibri" pitchFamily="34" charset="0"/>
                <a:ea typeface="ＭＳ Ｐゴシック" pitchFamily="34" charset="-128"/>
                <a:cs typeface="ＭＳ Ｐゴシック"/>
              </a:rPr>
              <a:t>anabranching</a:t>
            </a:r>
            <a:r>
              <a:rPr lang="en-GB" sz="1200" kern="1200" dirty="0" smtClean="0">
                <a:solidFill>
                  <a:schemeClr val="tx1"/>
                </a:solidFill>
                <a:effectLst/>
                <a:latin typeface="Calibri" pitchFamily="34" charset="0"/>
                <a:ea typeface="ＭＳ Ｐゴシック" pitchFamily="34" charset="-128"/>
                <a:cs typeface="ＭＳ Ｐゴシック"/>
              </a:rPr>
              <a:t>) plus information from other sources on bed material calibre (bedrock, boulder, cobble, gravel, sand, silt, clay). Of course there are no rigid class boundaries between different river types – a continuum exists in reality. However, one of the defined types can usually provide a reasonable description of a reach. This provides a starting point for assessing whether the river reach is functioning according to its type or is simply exhibiting a planform pattern that is heavily constrained by human pressures and direct interventions.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11</a:t>
            </a:fld>
            <a:endParaRPr lang="en-US"/>
          </a:p>
        </p:txBody>
      </p:sp>
    </p:spTree>
    <p:extLst>
      <p:ext uri="{BB962C8B-B14F-4D97-AF65-F5344CB8AC3E}">
        <p14:creationId xmlns:p14="http://schemas.microsoft.com/office/powerpoint/2010/main" val="402892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Within-reach features are assessed to evaluate past and present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condition of the reach (river-riparian-floodplain), and the degree to which condition is and has been affected by human actions within the reach.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12</a:t>
            </a:fld>
            <a:endParaRPr lang="en-US"/>
          </a:p>
        </p:txBody>
      </p:sp>
    </p:spTree>
    <p:extLst>
      <p:ext uri="{BB962C8B-B14F-4D97-AF65-F5344CB8AC3E}">
        <p14:creationId xmlns:p14="http://schemas.microsoft.com/office/powerpoint/2010/main" val="99636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 tables in this and the following slide summarise the wide range of information provided on sub-reach features that are characteristic of the defined river types (0 to 22) and that can help to evaluate whether a particular reach is showing some natural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functioning.</a:t>
            </a:r>
            <a:endParaRPr lang="en-GB" sz="1200" kern="1200" dirty="0">
              <a:solidFill>
                <a:schemeClr val="tx1"/>
              </a:solidFill>
              <a:effectLst/>
              <a:latin typeface="Calibri" pitchFamily="34" charset="0"/>
              <a:ea typeface="ＭＳ Ｐゴシック" pitchFamily="34" charset="-128"/>
              <a:cs typeface="ＭＳ Ｐゴシック"/>
            </a:endParaRPr>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13</a:t>
            </a:fld>
            <a:endParaRPr lang="en-US"/>
          </a:p>
        </p:txBody>
      </p:sp>
    </p:spTree>
    <p:extLst>
      <p:ext uri="{BB962C8B-B14F-4D97-AF65-F5344CB8AC3E}">
        <p14:creationId xmlns:p14="http://schemas.microsoft.com/office/powerpoint/2010/main" val="195358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The tables in this and the previous slide summarise the wide range of information provided on sub-reach features that are characteristic of the defined river types (0 to 22) and that can help to evaluate whether a particular reach is showing some natural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functioning.</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14</a:t>
            </a:fld>
            <a:endParaRPr lang="en-US"/>
          </a:p>
        </p:txBody>
      </p:sp>
    </p:spTree>
    <p:extLst>
      <p:ext uri="{BB962C8B-B14F-4D97-AF65-F5344CB8AC3E}">
        <p14:creationId xmlns:p14="http://schemas.microsoft.com/office/powerpoint/2010/main" val="3858738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This table summarises the classes of floodplain defined by Nanson and </a:t>
            </a:r>
            <a:r>
              <a:rPr lang="en-GB" sz="1200" kern="1200" dirty="0" err="1" smtClean="0">
                <a:solidFill>
                  <a:schemeClr val="tx1"/>
                </a:solidFill>
                <a:effectLst/>
                <a:latin typeface="Calibri" pitchFamily="34" charset="0"/>
                <a:ea typeface="ＭＳ Ｐゴシック" pitchFamily="34" charset="-128"/>
                <a:cs typeface="ＭＳ Ｐゴシック"/>
              </a:rPr>
              <a:t>Croke</a:t>
            </a:r>
            <a:r>
              <a:rPr lang="en-GB" sz="1200" kern="1200" dirty="0" smtClean="0">
                <a:solidFill>
                  <a:schemeClr val="tx1"/>
                </a:solidFill>
                <a:effectLst/>
                <a:latin typeface="Calibri" pitchFamily="34" charset="0"/>
                <a:ea typeface="ＭＳ Ｐゴシック" pitchFamily="34" charset="-128"/>
                <a:cs typeface="ＭＳ Ｐゴシック"/>
              </a:rPr>
              <a:t> (1992), their characteristics, and the river types (1 to 22) with which they are associated.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15</a:t>
            </a:fld>
            <a:endParaRPr lang="en-US"/>
          </a:p>
        </p:txBody>
      </p:sp>
    </p:spTree>
    <p:extLst>
      <p:ext uri="{BB962C8B-B14F-4D97-AF65-F5344CB8AC3E}">
        <p14:creationId xmlns:p14="http://schemas.microsoft.com/office/powerpoint/2010/main" val="298311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These diagrams from Nanson and </a:t>
            </a:r>
            <a:r>
              <a:rPr lang="en-GB" sz="1200" kern="1200" dirty="0" err="1" smtClean="0">
                <a:solidFill>
                  <a:schemeClr val="tx1"/>
                </a:solidFill>
                <a:effectLst/>
                <a:latin typeface="Calibri" pitchFamily="34" charset="0"/>
                <a:ea typeface="ＭＳ Ｐゴシック" pitchFamily="34" charset="-128"/>
                <a:cs typeface="ＭＳ Ｐゴシック"/>
              </a:rPr>
              <a:t>Croke</a:t>
            </a:r>
            <a:r>
              <a:rPr lang="en-GB" sz="1200" kern="1200" dirty="0" smtClean="0">
                <a:solidFill>
                  <a:schemeClr val="tx1"/>
                </a:solidFill>
                <a:effectLst/>
                <a:latin typeface="Calibri" pitchFamily="34" charset="0"/>
                <a:ea typeface="ＭＳ Ｐゴシック" pitchFamily="34" charset="-128"/>
                <a:cs typeface="ＭＳ Ｐゴシック"/>
              </a:rPr>
              <a:t> (1992) illustrate the geomorphic and sedimentary features that may be found associated with some of the floodplain types. Such information can be used to assess whether geomorphic units observed on a floodplain are characteristic of a floodplain type that is appropriate or not for the reach river type.</a:t>
            </a:r>
          </a:p>
          <a:p>
            <a:r>
              <a:rPr lang="en-GB" sz="1200" kern="1200" dirty="0" smtClean="0">
                <a:solidFill>
                  <a:schemeClr val="tx1"/>
                </a:solidFill>
                <a:effectLst/>
                <a:latin typeface="Calibri" pitchFamily="34" charset="0"/>
                <a:ea typeface="ＭＳ Ｐゴシック" pitchFamily="34" charset="-128"/>
                <a:cs typeface="ＭＳ Ｐゴシック"/>
              </a:rPr>
              <a:t>If the floodplain type does not appear to be appropriate for the reach river type, this may indicate that a different river type was present in the past and/or that the current river type is modified by human actions.</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16</a:t>
            </a:fld>
            <a:endParaRPr lang="en-US"/>
          </a:p>
        </p:txBody>
      </p:sp>
    </p:spTree>
    <p:extLst>
      <p:ext uri="{BB962C8B-B14F-4D97-AF65-F5344CB8AC3E}">
        <p14:creationId xmlns:p14="http://schemas.microsoft.com/office/powerpoint/2010/main" val="84602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Indicators of present and past reach-scale and reach-subunit-scale forms, processes and human interventions support an overall assessment of the nature of the reach and the degree to which both the river and its riparian corridor show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function, alteration, and adjustment. The slide provides only a selection of individual indicators or groups of indicators that are included in each of the assessments.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17</a:t>
            </a:fld>
            <a:endParaRPr lang="en-US"/>
          </a:p>
        </p:txBody>
      </p:sp>
    </p:spTree>
    <p:extLst>
      <p:ext uri="{BB962C8B-B14F-4D97-AF65-F5344CB8AC3E}">
        <p14:creationId xmlns:p14="http://schemas.microsoft.com/office/powerpoint/2010/main" val="685939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Indicators at larger spatial scales are integrated to track the processes and human pressures and interventions that affect the flow and sediment regimes delivered to river reaches. The values of the indicators allow causes and changes in flow and sediment regimes to be tracked so that the role of human pressures and interventions can be identified. They also provide a basis for assessing whether the current river type is appropriate to (i.e. can be sustained by) the current flow and sediment regime or whether other river types present within the landscape unit are more appropriate.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18</a:t>
            </a:fld>
            <a:endParaRPr lang="en-US"/>
          </a:p>
        </p:txBody>
      </p:sp>
    </p:spTree>
    <p:extLst>
      <p:ext uri="{BB962C8B-B14F-4D97-AF65-F5344CB8AC3E}">
        <p14:creationId xmlns:p14="http://schemas.microsoft.com/office/powerpoint/2010/main" val="144703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There are many ways of linking the knowledge gained from indicators of pressures and processes across space. </a:t>
            </a:r>
          </a:p>
          <a:p>
            <a:r>
              <a:rPr lang="en-GB" sz="1200" kern="1200" dirty="0" smtClean="0">
                <a:solidFill>
                  <a:schemeClr val="tx1"/>
                </a:solidFill>
                <a:effectLst/>
                <a:latin typeface="Calibri" pitchFamily="34" charset="0"/>
                <a:ea typeface="ＭＳ Ｐゴシック" pitchFamily="34" charset="-128"/>
                <a:cs typeface="ＭＳ Ｐゴシック"/>
              </a:rPr>
              <a:t>In this example diagram, constructed for the River </a:t>
            </a:r>
            <a:r>
              <a:rPr lang="en-GB" sz="1200" kern="1200" dirty="0" err="1" smtClean="0">
                <a:solidFill>
                  <a:schemeClr val="tx1"/>
                </a:solidFill>
                <a:effectLst/>
                <a:latin typeface="Calibri" pitchFamily="34" charset="0"/>
                <a:ea typeface="ＭＳ Ｐゴシック" pitchFamily="34" charset="-128"/>
                <a:cs typeface="ＭＳ Ｐゴシック"/>
              </a:rPr>
              <a:t>Magra</a:t>
            </a:r>
            <a:r>
              <a:rPr lang="en-GB" sz="1200" kern="1200" dirty="0" smtClean="0">
                <a:solidFill>
                  <a:schemeClr val="tx1"/>
                </a:solidFill>
                <a:effectLst/>
                <a:latin typeface="Calibri" pitchFamily="34" charset="0"/>
                <a:ea typeface="ＭＳ Ｐゴシック" pitchFamily="34" charset="-128"/>
                <a:cs typeface="ＭＳ Ｐゴシック"/>
              </a:rPr>
              <a:t>, Italy, the main human pressures and direct interventions are listed at the appropriate spatial scale and colour-coded from black through grey to white on the left of the diagram. The degree to which each of these pressures and interventions affect particular processes at each spatial scale is indicated by the colour codes associated with each of the processes in the second column. The relevant indicators of these process changes are listed on the right of the diagram. The diagonal arrows illustrate how indicators of changed processes at one scale feed through to processes that are further modified at the next scale.</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19</a:t>
            </a:fld>
            <a:endParaRPr lang="en-US"/>
          </a:p>
        </p:txBody>
      </p:sp>
    </p:spTree>
    <p:extLst>
      <p:ext uri="{BB962C8B-B14F-4D97-AF65-F5344CB8AC3E}">
        <p14:creationId xmlns:p14="http://schemas.microsoft.com/office/powerpoint/2010/main" val="333259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This presentation describes the overall aims of the REFORM framework. It then provides a brief overview of the analysis stages incorporated within the framework. Finally, an example application of the framework to the River Frome, southern England, is outlined. </a:t>
            </a:r>
          </a:p>
          <a:p>
            <a:r>
              <a:rPr lang="en-GB" sz="1200" kern="1200" dirty="0" smtClean="0">
                <a:solidFill>
                  <a:schemeClr val="tx1"/>
                </a:solidFill>
                <a:effectLst/>
                <a:latin typeface="Calibri" pitchFamily="34" charset="0"/>
                <a:ea typeface="ＭＳ Ｐゴシック" pitchFamily="34" charset="-128"/>
                <a:cs typeface="ＭＳ Ｐゴシック"/>
              </a:rPr>
              <a:t>The framework can only be briefly reviewed in this presentation. However, sources of further, detailed information are provided in the last slide.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a:t>
            </a:fld>
            <a:endParaRPr lang="en-US"/>
          </a:p>
        </p:txBody>
      </p:sp>
    </p:spTree>
    <p:extLst>
      <p:ext uri="{BB962C8B-B14F-4D97-AF65-F5344CB8AC3E}">
        <p14:creationId xmlns:p14="http://schemas.microsoft.com/office/powerpoint/2010/main" val="291824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There are also many ways of linking the knowledge gained from indicators of pressures and processes across time. </a:t>
            </a:r>
          </a:p>
          <a:p>
            <a:r>
              <a:rPr lang="en-GB" sz="1200" kern="1200" dirty="0" smtClean="0">
                <a:solidFill>
                  <a:schemeClr val="tx1"/>
                </a:solidFill>
                <a:effectLst/>
                <a:latin typeface="Calibri" pitchFamily="34" charset="0"/>
                <a:ea typeface="ＭＳ Ｐゴシック" pitchFamily="34" charset="-128"/>
                <a:cs typeface="ＭＳ Ｐゴシック"/>
              </a:rPr>
              <a:t>In this example diagram for the River </a:t>
            </a:r>
            <a:r>
              <a:rPr lang="en-GB" sz="1200" kern="1200" dirty="0" err="1" smtClean="0">
                <a:solidFill>
                  <a:schemeClr val="tx1"/>
                </a:solidFill>
                <a:effectLst/>
                <a:latin typeface="Calibri" pitchFamily="34" charset="0"/>
                <a:ea typeface="ＭＳ Ｐゴシック" pitchFamily="34" charset="-128"/>
                <a:cs typeface="ＭＳ Ｐゴシック"/>
              </a:rPr>
              <a:t>Magra</a:t>
            </a:r>
            <a:r>
              <a:rPr lang="en-GB" sz="1200" kern="1200" dirty="0" smtClean="0">
                <a:solidFill>
                  <a:schemeClr val="tx1"/>
                </a:solidFill>
                <a:effectLst/>
                <a:latin typeface="Calibri" pitchFamily="34" charset="0"/>
                <a:ea typeface="ＭＳ Ｐゴシック" pitchFamily="34" charset="-128"/>
                <a:cs typeface="ＭＳ Ｐゴシック"/>
              </a:rPr>
              <a:t>, Italy:</a:t>
            </a:r>
          </a:p>
          <a:p>
            <a:pPr lvl="0"/>
            <a:r>
              <a:rPr lang="en-GB" sz="1200" kern="1200" dirty="0" smtClean="0">
                <a:solidFill>
                  <a:schemeClr val="tx1"/>
                </a:solidFill>
                <a:effectLst/>
                <a:latin typeface="Calibri" pitchFamily="34" charset="0"/>
                <a:ea typeface="ＭＳ Ｐゴシック" pitchFamily="34" charset="-128"/>
                <a:cs typeface="ＭＳ Ｐゴシック"/>
              </a:rPr>
              <a:t>(a) illustrates the general temporal trend of changes in river size and type across the </a:t>
            </a:r>
            <a:r>
              <a:rPr lang="en-GB" sz="1200" kern="1200" dirty="0" err="1" smtClean="0">
                <a:solidFill>
                  <a:schemeClr val="tx1"/>
                </a:solidFill>
                <a:effectLst/>
                <a:latin typeface="Calibri" pitchFamily="34" charset="0"/>
                <a:ea typeface="ＭＳ Ｐゴシック" pitchFamily="34" charset="-128"/>
                <a:cs typeface="ＭＳ Ｐゴシック"/>
              </a:rPr>
              <a:t>Magra</a:t>
            </a:r>
            <a:r>
              <a:rPr lang="en-GB" sz="1200" kern="1200" dirty="0" smtClean="0">
                <a:solidFill>
                  <a:schemeClr val="tx1"/>
                </a:solidFill>
                <a:effectLst/>
                <a:latin typeface="Calibri" pitchFamily="34" charset="0"/>
                <a:ea typeface="ＭＳ Ｐゴシック" pitchFamily="34" charset="-128"/>
                <a:cs typeface="ＭＳ Ｐゴシック"/>
              </a:rPr>
              <a:t> catchment as a consequence of the pressures and processes listed in the previous slide.</a:t>
            </a:r>
          </a:p>
          <a:p>
            <a:pPr lvl="0"/>
            <a:r>
              <a:rPr lang="en-GB" sz="1200" kern="1200" dirty="0" smtClean="0">
                <a:solidFill>
                  <a:schemeClr val="tx1"/>
                </a:solidFill>
                <a:effectLst/>
                <a:latin typeface="Calibri" pitchFamily="34" charset="0"/>
                <a:ea typeface="ＭＳ Ｐゴシック" pitchFamily="34" charset="-128"/>
                <a:cs typeface="ＭＳ Ｐゴシック"/>
              </a:rPr>
              <a:t>(b) and (c) Illustrate chronologies of human interventions and pressures as they affect two different reaches (b or c) in different parts of the </a:t>
            </a:r>
            <a:r>
              <a:rPr lang="en-GB" sz="1200" kern="1200" dirty="0" err="1" smtClean="0">
                <a:solidFill>
                  <a:schemeClr val="tx1"/>
                </a:solidFill>
                <a:effectLst/>
                <a:latin typeface="Calibri" pitchFamily="34" charset="0"/>
                <a:ea typeface="ＭＳ Ｐゴシック" pitchFamily="34" charset="-128"/>
                <a:cs typeface="ＭＳ Ｐゴシック"/>
              </a:rPr>
              <a:t>Magra</a:t>
            </a:r>
            <a:r>
              <a:rPr lang="en-GB" sz="1200" kern="1200" dirty="0" smtClean="0">
                <a:solidFill>
                  <a:schemeClr val="tx1"/>
                </a:solidFill>
                <a:effectLst/>
                <a:latin typeface="Calibri" pitchFamily="34" charset="0"/>
                <a:ea typeface="ＭＳ Ｐゴシック" pitchFamily="34" charset="-128"/>
                <a:cs typeface="ＭＳ Ｐゴシック"/>
              </a:rPr>
              <a:t> catchment.</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20</a:t>
            </a:fld>
            <a:endParaRPr lang="en-US"/>
          </a:p>
        </p:txBody>
      </p:sp>
    </p:spTree>
    <p:extLst>
      <p:ext uri="{BB962C8B-B14F-4D97-AF65-F5344CB8AC3E}">
        <p14:creationId xmlns:p14="http://schemas.microsoft.com/office/powerpoint/2010/main" val="3588523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Using the detailed knowledge of changes in processes and in human interventions and pressures and the responses of river reaches in different parts (landscape units and segments) to those changes, a final stage is to consider likely reach-scale responses to future change scenarios. The consideration of future as well as past and present scenarios is crucial to building sustainable approaches to river management and rehabilitation in the catchment. </a:t>
            </a:r>
          </a:p>
          <a:p>
            <a:r>
              <a:rPr lang="en-GB" sz="1200" kern="1200" dirty="0" smtClean="0">
                <a:solidFill>
                  <a:schemeClr val="tx1"/>
                </a:solidFill>
                <a:effectLst/>
                <a:latin typeface="Calibri" pitchFamily="34" charset="0"/>
                <a:ea typeface="ＭＳ Ｐゴシック" pitchFamily="34" charset="-128"/>
                <a:cs typeface="ＭＳ Ｐゴシック"/>
              </a:rPr>
              <a:t>Even if human interventions and pressures are not considered likely to change, it is essential to consider one scenario – that of forecast climate changes. However, in most catchments there are additional, highly likely, future changes that should be considered, of which the most ubiquitous is change in land use and intensity. One or more realistic future scenarios should be considered.</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21</a:t>
            </a:fld>
            <a:endParaRPr lang="en-US"/>
          </a:p>
        </p:txBody>
      </p:sp>
    </p:spTree>
    <p:extLst>
      <p:ext uri="{BB962C8B-B14F-4D97-AF65-F5344CB8AC3E}">
        <p14:creationId xmlns:p14="http://schemas.microsoft.com/office/powerpoint/2010/main" val="1298612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The REFORM framework, briefly overviewed in the previous slides, allows river managers to answer a series of important questions when considering the most sustainable approaches that could be adopted in relation to river management and rehabilitation design in their catchment.</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22</a:t>
            </a:fld>
            <a:endParaRPr lang="en-US"/>
          </a:p>
        </p:txBody>
      </p:sp>
    </p:spTree>
    <p:extLst>
      <p:ext uri="{BB962C8B-B14F-4D97-AF65-F5344CB8AC3E}">
        <p14:creationId xmlns:p14="http://schemas.microsoft.com/office/powerpoint/2010/main" val="3887085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 River Frome is an extremely low energy, lowland river in southern England. The next few slides illustrate some aspects of the application of the REFORM framework to this river and its catchment. </a:t>
            </a:r>
          </a:p>
          <a:p>
            <a:r>
              <a:rPr lang="en-GB" sz="1200" kern="1200" dirty="0" smtClean="0">
                <a:solidFill>
                  <a:schemeClr val="tx1"/>
                </a:solidFill>
                <a:effectLst/>
                <a:latin typeface="Calibri" pitchFamily="34" charset="0"/>
                <a:ea typeface="ＭＳ Ｐゴシック" pitchFamily="34" charset="-128"/>
                <a:cs typeface="ＭＳ Ｐゴシック"/>
              </a:rPr>
              <a:t>This slide shows the delineation of the catchment into its landscape (L1 to L3), segment (S1 to S6) and reach (1 to 17) units.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23</a:t>
            </a:fld>
            <a:endParaRPr lang="en-US"/>
          </a:p>
        </p:txBody>
      </p:sp>
    </p:spTree>
    <p:extLst>
      <p:ext uri="{BB962C8B-B14F-4D97-AF65-F5344CB8AC3E}">
        <p14:creationId xmlns:p14="http://schemas.microsoft.com/office/powerpoint/2010/main" val="1515321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 main stem of the river has 17 reaches. All are unconfined with gravel-sand or sand-gravel bed material and show three main planform types: single-thread sinuous, single-thread meandering, and multi-thread anastomosing. These represent river types 17, 18 and 19. </a:t>
            </a:r>
          </a:p>
          <a:p>
            <a:r>
              <a:rPr lang="en-GB" sz="1200" kern="1200" dirty="0" smtClean="0">
                <a:solidFill>
                  <a:schemeClr val="tx1"/>
                </a:solidFill>
                <a:effectLst/>
                <a:latin typeface="Calibri" pitchFamily="34" charset="0"/>
                <a:ea typeface="ＭＳ Ｐゴシック" pitchFamily="34" charset="-128"/>
                <a:cs typeface="ＭＳ Ｐゴシック"/>
              </a:rPr>
              <a:t>Historical maps spanning a period of around 120 years, show a pattern of generally increasing sinuosity and decreasing channel width, particularly over the last 60 years, with no change in river type over that period.</a:t>
            </a:r>
            <a:endParaRPr lang="en-GB" sz="1200" kern="1200" dirty="0">
              <a:solidFill>
                <a:schemeClr val="tx1"/>
              </a:solidFill>
              <a:effectLst/>
              <a:latin typeface="Calibri" pitchFamily="34" charset="0"/>
              <a:ea typeface="ＭＳ Ｐゴシック" pitchFamily="34" charset="-128"/>
              <a:cs typeface="ＭＳ Ｐゴシック"/>
            </a:endParaRPr>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24</a:t>
            </a:fld>
            <a:endParaRPr lang="en-US"/>
          </a:p>
        </p:txBody>
      </p:sp>
    </p:spTree>
    <p:extLst>
      <p:ext uri="{BB962C8B-B14F-4D97-AF65-F5344CB8AC3E}">
        <p14:creationId xmlns:p14="http://schemas.microsoft.com/office/powerpoint/2010/main" val="262056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Assessments of reach-scale and sub-reach-scale indicators reveal:</a:t>
            </a:r>
          </a:p>
          <a:p>
            <a:r>
              <a:rPr lang="en-GB" sz="1200" kern="1200" dirty="0" smtClean="0">
                <a:solidFill>
                  <a:schemeClr val="tx1"/>
                </a:solidFill>
                <a:effectLst/>
                <a:latin typeface="Calibri" pitchFamily="34" charset="0"/>
                <a:ea typeface="ＭＳ Ｐゴシック" pitchFamily="34" charset="-128"/>
                <a:cs typeface="ＭＳ Ｐゴシック"/>
              </a:rPr>
              <a:t>Intermediate to Good (on a Very Poor to Very Good, 5 point scale)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function with some channel and floodplain features evident that are typical of the river and floodplain type.</a:t>
            </a:r>
          </a:p>
          <a:p>
            <a:r>
              <a:rPr lang="en-GB" sz="1200" kern="1200" dirty="0" smtClean="0">
                <a:solidFill>
                  <a:schemeClr val="tx1"/>
                </a:solidFill>
                <a:effectLst/>
                <a:latin typeface="Calibri" pitchFamily="34" charset="0"/>
                <a:ea typeface="ＭＳ Ｐゴシック" pitchFamily="34" charset="-128"/>
                <a:cs typeface="ＭＳ Ｐゴシック"/>
              </a:rPr>
              <a:t>Moderate to Very Low (on a Very High to Very Low, 5 point scale)  artificiality reflects generally poor longitudinal continuity reflecting the presence of numerous weirs; generally good lateral continuity as flood water can access most of the floodplain; and generally intermediate lateral adjustment potential because a good proportion of river banks are not reinforced.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25</a:t>
            </a:fld>
            <a:endParaRPr lang="en-US"/>
          </a:p>
        </p:txBody>
      </p:sp>
    </p:spTree>
    <p:extLst>
      <p:ext uri="{BB962C8B-B14F-4D97-AF65-F5344CB8AC3E}">
        <p14:creationId xmlns:p14="http://schemas.microsoft.com/office/powerpoint/2010/main" val="64544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Within-reach features reveal a lack of functioning riparian zone and riparian trees (riparian corridor alteration / artificiality is high). The lack of shade and low energy of the river has allowed the development of abundant and diverse aquatic vegetation. Numerous aquatic plant dependent geomorphic units are evident within the channel where emergent aquatic plants are trapping and stabilising sand and finer sediment. </a:t>
            </a:r>
          </a:p>
          <a:p>
            <a:r>
              <a:rPr lang="en-GB" sz="1200" kern="1200" dirty="0" smtClean="0">
                <a:solidFill>
                  <a:schemeClr val="tx1"/>
                </a:solidFill>
                <a:effectLst/>
                <a:latin typeface="Calibri" pitchFamily="34" charset="0"/>
                <a:ea typeface="ＭＳ Ｐゴシック" pitchFamily="34" charset="-128"/>
                <a:cs typeface="ＭＳ Ｐゴシック"/>
              </a:rPr>
              <a:t>The map illustrates changes in the encroaching edge of vegetation along a particularly active reach between 2002 and 2008. Vegetated ‘islands’ (mainly stands of emergent aquatic plants retaining sediment) at one date can be seen to be incorporated into the vegetated channel margins at later dates. The map illustrates channel migration and narrowing and increasing channel sinuosity over the 6 year period.</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26</a:t>
            </a:fld>
            <a:endParaRPr lang="en-US"/>
          </a:p>
        </p:txBody>
      </p:sp>
    </p:spTree>
    <p:extLst>
      <p:ext uri="{BB962C8B-B14F-4D97-AF65-F5344CB8AC3E}">
        <p14:creationId xmlns:p14="http://schemas.microsoft.com/office/powerpoint/2010/main" val="158097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At the catchment scale, significant changes in land use (shift from pasture to cultivated agriculture), the crops grown (shift towards cereals), the animals reared and their numbers (shift towards cattle and pigs and an increase in total numbers), and crop yields (yields have increased suggesting more intensive cultivation practices) indicate an overall shift in the nature and intensity of agricultural production with major changes occurring since the 1940s. </a:t>
            </a:r>
          </a:p>
          <a:p>
            <a:r>
              <a:rPr lang="en-GB" sz="1200" kern="1200" dirty="0" smtClean="0">
                <a:solidFill>
                  <a:schemeClr val="tx1"/>
                </a:solidFill>
                <a:effectLst/>
                <a:latin typeface="Calibri" pitchFamily="34" charset="0"/>
                <a:ea typeface="ＭＳ Ｐゴシック" pitchFamily="34" charset="-128"/>
                <a:cs typeface="ＭＳ Ｐゴシック"/>
              </a:rPr>
              <a:t>Modelling indicates that these changes have delivered increasing sand and finer sediment loads to the river and that the river is very rarely competent to move its gravel bed and shows a positive finer sediment budget within all segments along the main stem apart from the extreme headwaters (segment 1).</a:t>
            </a:r>
          </a:p>
          <a:p>
            <a:r>
              <a:rPr lang="en-GB" sz="1200" kern="1200" dirty="0" smtClean="0">
                <a:solidFill>
                  <a:schemeClr val="tx1"/>
                </a:solidFill>
                <a:effectLst/>
                <a:latin typeface="Calibri" pitchFamily="34" charset="0"/>
                <a:ea typeface="ＭＳ Ｐゴシック" pitchFamily="34" charset="-128"/>
                <a:cs typeface="ＭＳ Ｐゴシック"/>
              </a:rPr>
              <a:t>The result is accumulation of finer sediment within the river channel, where it infiltrates the gravel bed and accumulates on top of the bed in </a:t>
            </a:r>
            <a:r>
              <a:rPr lang="en-GB" sz="1200" kern="1200" dirty="0" err="1" smtClean="0">
                <a:solidFill>
                  <a:schemeClr val="tx1"/>
                </a:solidFill>
                <a:effectLst/>
                <a:latin typeface="Calibri" pitchFamily="34" charset="0"/>
                <a:ea typeface="ＭＳ Ｐゴシック" pitchFamily="34" charset="-128"/>
                <a:cs typeface="ＭＳ Ｐゴシック"/>
              </a:rPr>
              <a:t>slackwater</a:t>
            </a:r>
            <a:r>
              <a:rPr lang="en-GB" sz="1200" kern="1200" dirty="0" smtClean="0">
                <a:solidFill>
                  <a:schemeClr val="tx1"/>
                </a:solidFill>
                <a:effectLst/>
                <a:latin typeface="Calibri" pitchFamily="34" charset="0"/>
                <a:ea typeface="ＭＳ Ｐゴシック" pitchFamily="34" charset="-128"/>
                <a:cs typeface="ＭＳ Ｐゴシック"/>
              </a:rPr>
              <a:t> areas. The accumulation, retention and stabilisation of sediment within aquatic plant stands, and resultant channel narrowing illustrated in the previous slide, appears to be driven by the change in finer sediment delivery to the river, particularly over the last 70 years. This corresponds with the trend of narrowing and increased sinuosity identified between the 1960-1975 historical maps and the 2013 map.</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27</a:t>
            </a:fld>
            <a:endParaRPr lang="en-US"/>
          </a:p>
        </p:txBody>
      </p:sp>
    </p:spTree>
    <p:extLst>
      <p:ext uri="{BB962C8B-B14F-4D97-AF65-F5344CB8AC3E}">
        <p14:creationId xmlns:p14="http://schemas.microsoft.com/office/powerpoint/2010/main" val="1748952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This space-time diagram assembles evidence for changes and their causes in the single thread (left) and multi-thread (right) reaches of the River Frome over three periods bounded by (</a:t>
            </a:r>
            <a:r>
              <a:rPr lang="en-GB" sz="1200" kern="1200" dirty="0" err="1" smtClean="0">
                <a:solidFill>
                  <a:schemeClr val="tx1"/>
                </a:solidFill>
                <a:effectLst/>
                <a:latin typeface="Calibri" pitchFamily="34" charset="0"/>
                <a:ea typeface="ＭＳ Ｐゴシック" pitchFamily="34" charset="-128"/>
                <a:cs typeface="ＭＳ Ｐゴシック"/>
              </a:rPr>
              <a:t>i</a:t>
            </a:r>
            <a:r>
              <a:rPr lang="en-GB" sz="1200" kern="1200" dirty="0" smtClean="0">
                <a:solidFill>
                  <a:schemeClr val="tx1"/>
                </a:solidFill>
                <a:effectLst/>
                <a:latin typeface="Calibri" pitchFamily="34" charset="0"/>
                <a:ea typeface="ＭＳ Ｐゴシック" pitchFamily="34" charset="-128"/>
                <a:cs typeface="ＭＳ Ｐゴシック"/>
              </a:rPr>
              <a:t>) &gt;&gt; 100 years ago, (ii) 100 years ago, and (iii) the present. These periods can be described as before heavy human impact (over several centuries ago); affected by widespread floodplain drainage, water spreading (water meadows) and weir installation (from one century to several centuries ago); affected by an increasing area of cultivation and intensification of both arable agriculture and animal husbandry (the last century).</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28</a:t>
            </a:fld>
            <a:endParaRPr lang="en-US"/>
          </a:p>
        </p:txBody>
      </p:sp>
    </p:spTree>
    <p:extLst>
      <p:ext uri="{BB962C8B-B14F-4D97-AF65-F5344CB8AC3E}">
        <p14:creationId xmlns:p14="http://schemas.microsoft.com/office/powerpoint/2010/main" val="3033246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Four future scenarios were considered for the River Frome, with future climate change incorporated in all of them.</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29</a:t>
            </a:fld>
            <a:endParaRPr lang="en-US"/>
          </a:p>
        </p:txBody>
      </p:sp>
    </p:spTree>
    <p:extLst>
      <p:ext uri="{BB962C8B-B14F-4D97-AF65-F5344CB8AC3E}">
        <p14:creationId xmlns:p14="http://schemas.microsoft.com/office/powerpoint/2010/main" val="420274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 REFORM framework aims to help river managers develop understanding of the controls on the </a:t>
            </a:r>
            <a:r>
              <a:rPr lang="en-GB" sz="1200" kern="1200" dirty="0" err="1" smtClean="0">
                <a:solidFill>
                  <a:schemeClr val="tx1"/>
                </a:solidFill>
                <a:effectLst/>
                <a:latin typeface="Calibri" pitchFamily="34" charset="0"/>
                <a:ea typeface="ＭＳ Ｐゴシック" pitchFamily="34" charset="-128"/>
                <a:cs typeface="ＭＳ Ｐゴシック"/>
              </a:rPr>
              <a:t>hydromorphology</a:t>
            </a:r>
            <a:r>
              <a:rPr lang="en-GB" sz="1200" kern="1200" dirty="0" smtClean="0">
                <a:solidFill>
                  <a:schemeClr val="tx1"/>
                </a:solidFill>
                <a:effectLst/>
                <a:latin typeface="Calibri" pitchFamily="34" charset="0"/>
                <a:ea typeface="ＭＳ Ｐゴシック" pitchFamily="34" charset="-128"/>
                <a:cs typeface="ＭＳ Ｐゴシック"/>
              </a:rPr>
              <a:t> (i.e. hydrology and fluvial geomorphology) of rivers across spatial scales from biogeographical region to reach and to track how those controls and their consequences for the river system change through time. </a:t>
            </a:r>
          </a:p>
          <a:p>
            <a:r>
              <a:rPr lang="en-GB" sz="1200" kern="1200" dirty="0" smtClean="0">
                <a:solidFill>
                  <a:schemeClr val="tx1"/>
                </a:solidFill>
                <a:effectLst/>
                <a:latin typeface="Calibri" pitchFamily="34" charset="0"/>
                <a:ea typeface="ＭＳ Ｐゴシック" pitchFamily="34" charset="-128"/>
                <a:cs typeface="ＭＳ Ｐゴシック"/>
              </a:rPr>
              <a:t>This space-time framework allows integrated understanding of how changes in both human interventions and pressures, and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processes affect individual reaches, providing a basis for forecasting the likely impact of future change scenarios. </a:t>
            </a:r>
          </a:p>
          <a:p>
            <a:r>
              <a:rPr lang="en-GB" sz="1200" kern="1200" dirty="0" smtClean="0">
                <a:solidFill>
                  <a:schemeClr val="tx1"/>
                </a:solidFill>
                <a:effectLst/>
                <a:latin typeface="Calibri" pitchFamily="34" charset="0"/>
                <a:ea typeface="ＭＳ Ｐゴシック" pitchFamily="34" charset="-128"/>
                <a:cs typeface="ＭＳ Ｐゴシック"/>
              </a:rPr>
              <a:t>Such understanding provides a firm basis for developing sustainable river management solutions.</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a:t>
            </a:fld>
            <a:endParaRPr lang="en-US"/>
          </a:p>
        </p:txBody>
      </p:sp>
    </p:spTree>
    <p:extLst>
      <p:ext uri="{BB962C8B-B14F-4D97-AF65-F5344CB8AC3E}">
        <p14:creationId xmlns:p14="http://schemas.microsoft.com/office/powerpoint/2010/main" val="504417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Based on the application of the REFORM framework, this slide proposes rehabilitation actions assuming adoption of scenario (iv) in as many reaches as possible.</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30</a:t>
            </a:fld>
            <a:endParaRPr lang="en-US"/>
          </a:p>
        </p:txBody>
      </p:sp>
    </p:spTree>
    <p:extLst>
      <p:ext uri="{BB962C8B-B14F-4D97-AF65-F5344CB8AC3E}">
        <p14:creationId xmlns:p14="http://schemas.microsoft.com/office/powerpoint/2010/main" val="1346820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More information can be obtained from REFORM deliverable 2.1, which can be downloaded from </a:t>
            </a:r>
            <a:r>
              <a:rPr lang="en-GB" sz="1200" u="sng" kern="1200" dirty="0" smtClean="0">
                <a:solidFill>
                  <a:schemeClr val="tx1"/>
                </a:solidFill>
                <a:effectLst/>
                <a:latin typeface="Calibri" pitchFamily="34" charset="0"/>
                <a:ea typeface="ＭＳ Ｐゴシック" pitchFamily="34" charset="-128"/>
                <a:cs typeface="ＭＳ Ｐゴシック"/>
                <a:hlinkClick r:id="rId3"/>
              </a:rPr>
              <a:t>http://www.reformrivers.eu/results/deliverables</a:t>
            </a:r>
            <a:r>
              <a:rPr lang="en-GB" sz="1200" kern="1200" dirty="0" smtClean="0">
                <a:solidFill>
                  <a:schemeClr val="tx1"/>
                </a:solidFill>
                <a:effectLst/>
                <a:latin typeface="Calibri" pitchFamily="34" charset="0"/>
                <a:ea typeface="ＭＳ Ｐゴシック" pitchFamily="34" charset="-128"/>
                <a:cs typeface="ＭＳ Ｐゴシック"/>
              </a:rPr>
              <a:t> and from a special issue of the journal Aquatic Sciences, which is currently going through the review and publication process and should be available within 2015.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31</a:t>
            </a:fld>
            <a:endParaRPr lang="en-US"/>
          </a:p>
        </p:txBody>
      </p:sp>
    </p:spTree>
    <p:extLst>
      <p:ext uri="{BB962C8B-B14F-4D97-AF65-F5344CB8AC3E}">
        <p14:creationId xmlns:p14="http://schemas.microsoft.com/office/powerpoint/2010/main" val="222343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Application of the framework requires the implementation of a sequence of five analysis stages.</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4</a:t>
            </a:fld>
            <a:endParaRPr lang="en-US"/>
          </a:p>
        </p:txBody>
      </p:sp>
    </p:spTree>
    <p:extLst>
      <p:ext uri="{BB962C8B-B14F-4D97-AF65-F5344CB8AC3E}">
        <p14:creationId xmlns:p14="http://schemas.microsoft.com/office/powerpoint/2010/main" val="404004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First the spatial units that underpin the analysis are delineated. </a:t>
            </a:r>
          </a:p>
          <a:p>
            <a:r>
              <a:rPr lang="en-GB" sz="1200" kern="1200" dirty="0" smtClean="0">
                <a:solidFill>
                  <a:schemeClr val="tx1"/>
                </a:solidFill>
                <a:effectLst/>
                <a:latin typeface="Calibri" pitchFamily="34" charset="0"/>
                <a:ea typeface="ＭＳ Ｐゴシック" pitchFamily="34" charset="-128"/>
                <a:cs typeface="ＭＳ Ｐゴシック"/>
              </a:rPr>
              <a:t>The biogeographical region in which the catchment is located dictates the broad climate regime and the range of potential vegetation types and species that the catchment may contain. </a:t>
            </a:r>
          </a:p>
          <a:p>
            <a:r>
              <a:rPr lang="en-GB" sz="1200" kern="1200" dirty="0" smtClean="0">
                <a:solidFill>
                  <a:schemeClr val="tx1"/>
                </a:solidFill>
                <a:effectLst/>
                <a:latin typeface="Calibri" pitchFamily="34" charset="0"/>
                <a:ea typeface="ＭＳ Ｐゴシック" pitchFamily="34" charset="-128"/>
                <a:cs typeface="ＭＳ Ｐゴシック"/>
              </a:rPr>
              <a:t>The catchment to reach units are defined using a standard set of criteria. For example, landscape units are areas defined by their broad elevation and relief characteristics, and their assemblage of rock types and land cover types. </a:t>
            </a:r>
          </a:p>
          <a:p>
            <a:r>
              <a:rPr lang="en-GB" sz="1200" kern="1200" dirty="0" smtClean="0">
                <a:solidFill>
                  <a:schemeClr val="tx1"/>
                </a:solidFill>
                <a:effectLst/>
                <a:latin typeface="Calibri" pitchFamily="34" charset="0"/>
                <a:ea typeface="ＭＳ Ｐゴシック" pitchFamily="34" charset="-128"/>
                <a:cs typeface="ＭＳ Ｐゴシック"/>
              </a:rPr>
              <a:t>Pan-European data sets are available to support delineation of the spatial units if suitable national data sets are not available.</a:t>
            </a:r>
          </a:p>
          <a:p>
            <a:r>
              <a:rPr lang="en-GB" sz="1200" kern="1200" dirty="0" smtClean="0">
                <a:solidFill>
                  <a:schemeClr val="tx1"/>
                </a:solidFill>
                <a:effectLst/>
                <a:latin typeface="Calibri" pitchFamily="34" charset="0"/>
                <a:ea typeface="ＭＳ Ｐゴシック" pitchFamily="34" charset="-128"/>
                <a:cs typeface="ＭＳ Ｐゴシック"/>
              </a:rPr>
              <a:t>The units are nested within each other so that, for example, one landscape unit contains one or more complete segments and one segment contains one or more complete reaches.</a:t>
            </a:r>
            <a:endParaRPr lang="en-GB" sz="1200" kern="1200" dirty="0">
              <a:solidFill>
                <a:schemeClr val="tx1"/>
              </a:solidFill>
              <a:effectLst/>
              <a:latin typeface="Calibri" pitchFamily="34" charset="0"/>
              <a:ea typeface="ＭＳ Ｐゴシック" pitchFamily="34" charset="-128"/>
              <a:cs typeface="ＭＳ Ｐゴシック"/>
            </a:endParaRPr>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5</a:t>
            </a:fld>
            <a:endParaRPr lang="en-US"/>
          </a:p>
        </p:txBody>
      </p:sp>
    </p:spTree>
    <p:extLst>
      <p:ext uri="{BB962C8B-B14F-4D97-AF65-F5344CB8AC3E}">
        <p14:creationId xmlns:p14="http://schemas.microsoft.com/office/powerpoint/2010/main" val="174581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Once the delineation of the spatial units is complete, information is assembled to characterise those units in the present and, where possible, in the past. Characterisation provides an opportunity to build knowledge of the data sets that are available for the catchment and its spatial units so that the data sets can be used to quantify process and intervention indicators. </a:t>
            </a:r>
          </a:p>
          <a:p>
            <a:r>
              <a:rPr lang="en-GB" sz="1200" kern="1200" dirty="0" smtClean="0">
                <a:solidFill>
                  <a:schemeClr val="tx1"/>
                </a:solidFill>
                <a:effectLst/>
                <a:latin typeface="Calibri" pitchFamily="34" charset="0"/>
                <a:ea typeface="ＭＳ Ｐゴシック" pitchFamily="34" charset="-128"/>
                <a:cs typeface="ＭＳ Ｐゴシック"/>
              </a:rPr>
              <a:t>A broad set of indicators are recommended to represent the character and functioning of each spatial unit now and in the past. These are open-ended to the extent that:</a:t>
            </a:r>
          </a:p>
          <a:p>
            <a:pPr lvl="0"/>
            <a:r>
              <a:rPr lang="en-GB" sz="1200" kern="1200" dirty="0" smtClean="0">
                <a:solidFill>
                  <a:schemeClr val="tx1"/>
                </a:solidFill>
                <a:effectLst/>
                <a:latin typeface="Calibri" pitchFamily="34" charset="0"/>
                <a:ea typeface="ＭＳ Ｐゴシック" pitchFamily="34" charset="-128"/>
                <a:cs typeface="ＭＳ Ｐゴシック"/>
              </a:rPr>
              <a:t>(</a:t>
            </a:r>
            <a:r>
              <a:rPr lang="en-GB" sz="1200" kern="1200" dirty="0" err="1" smtClean="0">
                <a:solidFill>
                  <a:schemeClr val="tx1"/>
                </a:solidFill>
                <a:effectLst/>
                <a:latin typeface="Calibri" pitchFamily="34" charset="0"/>
                <a:ea typeface="ＭＳ Ｐゴシック" pitchFamily="34" charset="-128"/>
                <a:cs typeface="ＭＳ Ｐゴシック"/>
              </a:rPr>
              <a:t>i</a:t>
            </a:r>
            <a:r>
              <a:rPr lang="en-GB" sz="1200" kern="1200" dirty="0" smtClean="0">
                <a:solidFill>
                  <a:schemeClr val="tx1"/>
                </a:solidFill>
                <a:effectLst/>
                <a:latin typeface="Calibri" pitchFamily="34" charset="0"/>
                <a:ea typeface="ＭＳ Ｐゴシック" pitchFamily="34" charset="-128"/>
                <a:cs typeface="ＭＳ Ｐゴシック"/>
              </a:rPr>
              <a:t>) Indicators can be represented in a flexible way, using other information identified during the characterisation phase if the precise required measurements are not available.</a:t>
            </a:r>
          </a:p>
          <a:p>
            <a:pPr lvl="0"/>
            <a:r>
              <a:rPr lang="en-GB" sz="1200" kern="1200" dirty="0" smtClean="0">
                <a:solidFill>
                  <a:schemeClr val="tx1"/>
                </a:solidFill>
                <a:effectLst/>
                <a:latin typeface="Calibri" pitchFamily="34" charset="0"/>
                <a:ea typeface="ＭＳ Ｐゴシック" pitchFamily="34" charset="-128"/>
                <a:cs typeface="ＭＳ Ｐゴシック"/>
              </a:rPr>
              <a:t>(ii) New indicators can be added if these are felt to be appropriate for building good understanding of a particular catchment.</a:t>
            </a:r>
          </a:p>
          <a:p>
            <a:r>
              <a:rPr lang="en-GB" sz="1200" kern="1200" dirty="0" smtClean="0">
                <a:solidFill>
                  <a:schemeClr val="tx1"/>
                </a:solidFill>
                <a:effectLst/>
                <a:latin typeface="Calibri" pitchFamily="34" charset="0"/>
                <a:ea typeface="ＭＳ Ｐゴシック" pitchFamily="34" charset="-128"/>
                <a:cs typeface="ＭＳ Ｐゴシック"/>
              </a:rPr>
              <a:t>The reach is the key spatial scale, and the key reach-scale indicator is the ‘river type’.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6</a:t>
            </a:fld>
            <a:endParaRPr lang="en-US"/>
          </a:p>
        </p:txBody>
      </p:sp>
    </p:spTree>
    <p:extLst>
      <p:ext uri="{BB962C8B-B14F-4D97-AF65-F5344CB8AC3E}">
        <p14:creationId xmlns:p14="http://schemas.microsoft.com/office/powerpoint/2010/main" val="64756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Indicators for catchment to segment scale spatial units provide understanding of the flow and sediment transport regimes delivered to each reach. These are compared with the ‘river type’ indicator to assess the degree to which the type appears to be adapted to the process regime. </a:t>
            </a:r>
          </a:p>
          <a:p>
            <a:r>
              <a:rPr lang="en-GB" sz="1200" kern="1200" dirty="0" smtClean="0">
                <a:solidFill>
                  <a:schemeClr val="tx1"/>
                </a:solidFill>
                <a:effectLst/>
                <a:latin typeface="Calibri" pitchFamily="34" charset="0"/>
                <a:ea typeface="ＭＳ Ｐゴシック" pitchFamily="34" charset="-128"/>
                <a:cs typeface="ＭＳ Ｐゴシック"/>
              </a:rPr>
              <a:t>Changes in these indicators through time allow the nature and causes of process changes to be assessed. </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7</a:t>
            </a:fld>
            <a:endParaRPr lang="en-US"/>
          </a:p>
        </p:txBody>
      </p:sp>
    </p:spTree>
    <p:extLst>
      <p:ext uri="{BB962C8B-B14F-4D97-AF65-F5344CB8AC3E}">
        <p14:creationId xmlns:p14="http://schemas.microsoft.com/office/powerpoint/2010/main" val="231238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Indicators derived for the reach and for sub-reach spatial units (geomorphic units, hydraulic units and smaller river elements such as plant stands, sediment patches, pieces of large wood) are used to assess the degree to which the reach properties are appropriate for the river type, suggesting that the reach is functioning or could function in a relatively natural way, or whether another river type (usually selected from other types present within the landscape unit) would be more appropriate in the context of rehabilitation / restoration.</a:t>
            </a:r>
          </a:p>
          <a:p>
            <a:r>
              <a:rPr lang="en-GB" sz="1200" kern="1200" dirty="0" smtClean="0">
                <a:solidFill>
                  <a:schemeClr val="tx1"/>
                </a:solidFill>
                <a:effectLst/>
                <a:latin typeface="Calibri" pitchFamily="34" charset="0"/>
                <a:ea typeface="ＭＳ Ｐゴシック" pitchFamily="34" charset="-128"/>
                <a:cs typeface="ＭＳ Ｐゴシック"/>
              </a:rPr>
              <a:t>Changes in reach indicators through time allow a temporal trajectory of channel and floodplain changes to be constructed.</a:t>
            </a:r>
            <a:endParaRPr lang="en-GB" sz="1200" kern="1200" dirty="0">
              <a:solidFill>
                <a:schemeClr val="tx1"/>
              </a:solidFill>
              <a:effectLst/>
              <a:latin typeface="Calibri" pitchFamily="34" charset="0"/>
              <a:ea typeface="ＭＳ Ｐゴシック" pitchFamily="34" charset="-128"/>
              <a:cs typeface="ＭＳ Ｐゴシック"/>
            </a:endParaRPr>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8</a:t>
            </a:fld>
            <a:endParaRPr lang="en-US"/>
          </a:p>
        </p:txBody>
      </p:sp>
    </p:spTree>
    <p:extLst>
      <p:ext uri="{BB962C8B-B14F-4D97-AF65-F5344CB8AC3E}">
        <p14:creationId xmlns:p14="http://schemas.microsoft.com/office/powerpoint/2010/main" val="221872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Based on the indicators, a range of assessments are produced, starting at the reach scale, where the current state and historical changes are assessed.</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9</a:t>
            </a:fld>
            <a:endParaRPr lang="en-US"/>
          </a:p>
        </p:txBody>
      </p:sp>
    </p:spTree>
    <p:extLst>
      <p:ext uri="{BB962C8B-B14F-4D97-AF65-F5344CB8AC3E}">
        <p14:creationId xmlns:p14="http://schemas.microsoft.com/office/powerpoint/2010/main" val="141248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oliennummernplatzhalter 5"/>
          <p:cNvSpPr>
            <a:spLocks noGrp="1"/>
          </p:cNvSpPr>
          <p:nvPr>
            <p:ph type="sldNum" sz="quarter" idx="12"/>
          </p:nvPr>
        </p:nvSpPr>
        <p:spPr/>
        <p:txBody>
          <a:bodyPr/>
          <a:lstStyle>
            <a:lvl1pPr>
              <a:defRPr/>
            </a:lvl1pPr>
          </a:lstStyle>
          <a:p>
            <a:pPr>
              <a:defRPr/>
            </a:pPr>
            <a:fld id="{5774989A-DE6E-4B6F-AAB7-B1356AD2E5B8}"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a:lvl1pPr>
          </a:lstStyle>
          <a:p>
            <a:r>
              <a:rPr lang="de-DE" smtClean="0"/>
              <a:t>Mastertitelformat bearbeiten</a:t>
            </a:r>
            <a:endParaRPr lang="de-DE" dirty="0"/>
          </a:p>
        </p:txBody>
      </p:sp>
      <p:sp>
        <p:nvSpPr>
          <p:cNvPr id="3" name="Bildplatzhalter 2"/>
          <p:cNvSpPr>
            <a:spLocks noGrp="1"/>
          </p:cNvSpPr>
          <p:nvPr>
            <p:ph type="pic" idx="1"/>
          </p:nvPr>
        </p:nvSpPr>
        <p:spPr>
          <a:xfrm>
            <a:off x="1792288" y="1930589"/>
            <a:ext cx="5486400" cy="2796985"/>
          </a:xfrm>
        </p:spPr>
        <p:txBody>
          <a:bodyPr rtlCol="0">
            <a:normAutofit/>
          </a:bodyPr>
          <a:lstStyle>
            <a:lvl1pPr marL="0" indent="0">
              <a:buNone/>
              <a:defRPr sz="2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auf Platzhalter ziehen oder durch Klicken auf Symbol hinzufügen</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7" name="Foliennummernplatzhalter 5"/>
          <p:cNvSpPr>
            <a:spLocks noGrp="1"/>
          </p:cNvSpPr>
          <p:nvPr>
            <p:ph type="sldNum" sz="quarter" idx="12"/>
          </p:nvPr>
        </p:nvSpPr>
        <p:spPr/>
        <p:txBody>
          <a:bodyPr/>
          <a:lstStyle>
            <a:lvl1pPr>
              <a:defRPr/>
            </a:lvl1pPr>
          </a:lstStyle>
          <a:p>
            <a:pPr>
              <a:defRPr/>
            </a:pPr>
            <a:fld id="{5315ED8D-1044-4642-A3F6-BDF9563DD1AC}"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2"/>
          </p:nvPr>
        </p:nvSpPr>
        <p:spPr/>
        <p:txBody>
          <a:bodyPr/>
          <a:lstStyle>
            <a:lvl1pPr>
              <a:defRPr/>
            </a:lvl1pPr>
          </a:lstStyle>
          <a:p>
            <a:pPr>
              <a:defRPr/>
            </a:pPr>
            <a:fld id="{76C29D6F-C56F-4667-911A-55FD1E8D0C20}"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2"/>
          </p:nvPr>
        </p:nvSpPr>
        <p:spPr/>
        <p:txBody>
          <a:bodyPr/>
          <a:lstStyle>
            <a:lvl1pPr>
              <a:defRPr/>
            </a:lvl1pPr>
          </a:lstStyle>
          <a:p>
            <a:pPr>
              <a:defRPr/>
            </a:pPr>
            <a:fld id="{B6BC5664-B072-40CB-9991-551AAC24F4BB}" type="slidenum">
              <a:rPr lang="de-DE"/>
              <a:pPr>
                <a:defRPr/>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liennummernplatzhalter 5"/>
          <p:cNvSpPr>
            <a:spLocks noGrp="1"/>
          </p:cNvSpPr>
          <p:nvPr>
            <p:ph type="sldNum" sz="quarter" idx="12"/>
          </p:nvPr>
        </p:nvSpPr>
        <p:spPr/>
        <p:txBody>
          <a:bodyPr/>
          <a:lstStyle>
            <a:lvl1pPr>
              <a:defRPr/>
            </a:lvl1pPr>
          </a:lstStyle>
          <a:p>
            <a:pPr>
              <a:defRPr/>
            </a:pPr>
            <a:fld id="{AE8C6023-68E1-4553-81D4-3307B3787E2E}"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92163" y="1239838"/>
            <a:ext cx="7561262"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liennummernplatzhalter 5"/>
          <p:cNvSpPr>
            <a:spLocks noGrp="1"/>
          </p:cNvSpPr>
          <p:nvPr>
            <p:ph type="sldNum" sz="quarter" idx="12"/>
          </p:nvPr>
        </p:nvSpPr>
        <p:spPr/>
        <p:txBody>
          <a:bodyPr/>
          <a:lstStyle>
            <a:lvl1pPr>
              <a:defRPr/>
            </a:lvl1pPr>
          </a:lstStyle>
          <a:p>
            <a:pPr>
              <a:defRPr/>
            </a:pPr>
            <a:fld id="{80DC5D4E-7A55-41D8-9348-D086968A15C7}"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588323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2681121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309633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394954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91348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3" name="Inhaltsplatzhalter 2"/>
          <p:cNvSpPr>
            <a:spLocks noGrp="1"/>
          </p:cNvSpPr>
          <p:nvPr>
            <p:ph idx="1"/>
          </p:nvPr>
        </p:nvSpPr>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12"/>
          </p:nvPr>
        </p:nvSpPr>
        <p:spPr/>
        <p:txBody>
          <a:bodyPr/>
          <a:lstStyle>
            <a:lvl1pPr>
              <a:defRPr/>
            </a:lvl1pPr>
          </a:lstStyle>
          <a:p>
            <a:pPr>
              <a:defRPr/>
            </a:pPr>
            <a:fld id="{75ACE477-7E24-4E6A-91F6-13B537F771B3}"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285409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2135162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411312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3263330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698926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1328625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AC1F5CE-07E4-43E9-9A56-F8B525757151}" type="datetimeFigureOut">
              <a:rPr lang="en-GB" smtClean="0"/>
              <a:pPr/>
              <a:t>09/08/2015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val="40213848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60DC24E6-BBC9-4C1A-8E66-E1FD2E1E9253}" type="slidenum">
              <a:rPr lang="de-DE" smtClean="0"/>
              <a:pPr>
                <a:defRPr/>
              </a:pPr>
              <a:t>‹#›</a:t>
            </a:fld>
            <a:endParaRPr lang="de-DE"/>
          </a:p>
        </p:txBody>
      </p:sp>
    </p:spTree>
    <p:extLst>
      <p:ext uri="{BB962C8B-B14F-4D97-AF65-F5344CB8AC3E}">
        <p14:creationId xmlns:p14="http://schemas.microsoft.com/office/powerpoint/2010/main" val="14415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0" cap="all"/>
            </a:lvl1pPr>
          </a:lstStyle>
          <a:p>
            <a:r>
              <a:rPr lang="de-DE" smtClean="0"/>
              <a:t>Mastertitelformat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6" name="Foliennummernplatzhalter 5"/>
          <p:cNvSpPr>
            <a:spLocks noGrp="1"/>
          </p:cNvSpPr>
          <p:nvPr>
            <p:ph type="sldNum" sz="quarter" idx="12"/>
          </p:nvPr>
        </p:nvSpPr>
        <p:spPr/>
        <p:txBody>
          <a:bodyPr/>
          <a:lstStyle>
            <a:lvl1pPr>
              <a:defRPr/>
            </a:lvl1pPr>
          </a:lstStyle>
          <a:p>
            <a:pPr>
              <a:defRPr/>
            </a:pPr>
            <a:fld id="{5C89D2E8-988C-4115-AC46-7D990BF1ADD7}" type="slidenum">
              <a:rPr lang="de-DE"/>
              <a:pPr>
                <a:defRPr/>
              </a:pPr>
              <a:t>‹#›</a:t>
            </a:fld>
            <a:endParaRPr lang="de-DE"/>
          </a:p>
        </p:txBody>
      </p:sp>
      <p:sp>
        <p:nvSpPr>
          <p:cNvPr id="9" name="Datumsplatzhalter 3"/>
          <p:cNvSpPr txBox="1">
            <a:spLocks/>
          </p:cNvSpPr>
          <p:nvPr userDrawn="1"/>
        </p:nvSpPr>
        <p:spPr>
          <a:xfrm>
            <a:off x="609600" y="6358622"/>
            <a:ext cx="24384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Cafe Fluvial</a:t>
            </a:r>
            <a:endParaRPr lang="de-DE" dirty="0"/>
          </a:p>
        </p:txBody>
      </p:sp>
      <p:sp>
        <p:nvSpPr>
          <p:cNvPr id="10" name="Fußzeilenplatzhalter 4"/>
          <p:cNvSpPr txBox="1">
            <a:spLocks/>
          </p:cNvSpPr>
          <p:nvPr userDrawn="1"/>
        </p:nvSpPr>
        <p:spPr>
          <a:xfrm>
            <a:off x="3276600" y="6358622"/>
            <a:ext cx="28956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Lyon, 25 September  2014</a:t>
            </a:r>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792162" y="1600200"/>
            <a:ext cx="37036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3676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5"/>
          <p:cNvSpPr>
            <a:spLocks noGrp="1"/>
          </p:cNvSpPr>
          <p:nvPr>
            <p:ph type="sldNum" sz="quarter" idx="12"/>
          </p:nvPr>
        </p:nvSpPr>
        <p:spPr/>
        <p:txBody>
          <a:bodyPr/>
          <a:lstStyle>
            <a:lvl1pPr>
              <a:defRPr/>
            </a:lvl1pPr>
          </a:lstStyle>
          <a:p>
            <a:pPr>
              <a:defRPr/>
            </a:pPr>
            <a:fld id="{9CEEA371-E98C-4B3A-B662-B9FE786114D6}" type="slidenum">
              <a:rPr lang="de-DE"/>
              <a:pPr>
                <a:defRPr/>
              </a:pPr>
              <a:t>‹#›</a:t>
            </a:fld>
            <a:endParaRPr lang="de-DE"/>
          </a:p>
        </p:txBody>
      </p:sp>
      <p:sp>
        <p:nvSpPr>
          <p:cNvPr id="8" name="Datumsplatzhalter 3"/>
          <p:cNvSpPr txBox="1">
            <a:spLocks/>
          </p:cNvSpPr>
          <p:nvPr userDrawn="1"/>
        </p:nvSpPr>
        <p:spPr>
          <a:xfrm>
            <a:off x="609600" y="6358622"/>
            <a:ext cx="24384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Cafe Fluvial</a:t>
            </a:r>
            <a:endParaRPr lang="de-DE" dirty="0"/>
          </a:p>
        </p:txBody>
      </p:sp>
      <p:sp>
        <p:nvSpPr>
          <p:cNvPr id="9" name="Fußzeilenplatzhalter 4"/>
          <p:cNvSpPr txBox="1">
            <a:spLocks/>
          </p:cNvSpPr>
          <p:nvPr userDrawn="1"/>
        </p:nvSpPr>
        <p:spPr>
          <a:xfrm>
            <a:off x="3276600" y="6358622"/>
            <a:ext cx="28956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Lyon, 25 September  2014</a:t>
            </a:r>
            <a:endParaRPr lang="de-D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792162" y="1828739"/>
            <a:ext cx="3343417" cy="5915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792162" y="2468501"/>
            <a:ext cx="3343417" cy="3653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980120" y="1828739"/>
            <a:ext cx="3344730" cy="5915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980120" y="2468501"/>
            <a:ext cx="3344730" cy="3653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Foliennummernplatzhalter 5"/>
          <p:cNvSpPr>
            <a:spLocks noGrp="1"/>
          </p:cNvSpPr>
          <p:nvPr>
            <p:ph type="sldNum" sz="quarter" idx="12"/>
          </p:nvPr>
        </p:nvSpPr>
        <p:spPr/>
        <p:txBody>
          <a:bodyPr/>
          <a:lstStyle>
            <a:lvl1pPr>
              <a:defRPr/>
            </a:lvl1pPr>
          </a:lstStyle>
          <a:p>
            <a:pPr>
              <a:defRPr/>
            </a:pPr>
            <a:fld id="{F9997481-11CF-41C7-A07A-1CCE22A78E28}"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5"/>
          <p:cNvSpPr>
            <a:spLocks noGrp="1"/>
          </p:cNvSpPr>
          <p:nvPr>
            <p:ph type="sldNum" sz="quarter" idx="12"/>
          </p:nvPr>
        </p:nvSpPr>
        <p:spPr/>
        <p:txBody>
          <a:bodyPr/>
          <a:lstStyle>
            <a:lvl1pPr>
              <a:defRPr/>
            </a:lvl1pPr>
          </a:lstStyle>
          <a:p>
            <a:pPr>
              <a:defRPr/>
            </a:pPr>
            <a:fld id="{1EC7CF66-C6FB-4700-AE1D-B8554A42884C}"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de-DE"/>
          </a:p>
        </p:txBody>
      </p:sp>
      <p:sp>
        <p:nvSpPr>
          <p:cNvPr id="3" name="Fußzeilenplatzhalt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Foliennummernplatzhalter 5"/>
          <p:cNvSpPr>
            <a:spLocks noGrp="1"/>
          </p:cNvSpPr>
          <p:nvPr>
            <p:ph type="sldNum" sz="quarter" idx="12"/>
          </p:nvPr>
        </p:nvSpPr>
        <p:spPr/>
        <p:txBody>
          <a:bodyPr/>
          <a:lstStyle>
            <a:lvl1pPr>
              <a:defRPr/>
            </a:lvl1pPr>
          </a:lstStyle>
          <a:p>
            <a:pPr>
              <a:defRPr/>
            </a:pPr>
            <a:fld id="{D9249CF5-1E59-4D7B-9D16-38CDC8CB944F}"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954316" y="1827821"/>
            <a:ext cx="2511197" cy="697361"/>
          </a:xfrm>
        </p:spPr>
        <p:txBody>
          <a:bodyPr anchor="b"/>
          <a:lstStyle>
            <a:lvl1pPr algn="l">
              <a:defRPr sz="2000" b="0"/>
            </a:lvl1pPr>
          </a:lstStyle>
          <a:p>
            <a:r>
              <a:rPr lang="de-DE" smtClean="0"/>
              <a:t>Mastertitelformat bearbeiten</a:t>
            </a:r>
            <a:endParaRPr lang="de-DE" dirty="0"/>
          </a:p>
        </p:txBody>
      </p:sp>
      <p:sp>
        <p:nvSpPr>
          <p:cNvPr id="3" name="Inhaltsplatzhalter 2"/>
          <p:cNvSpPr>
            <a:spLocks noGrp="1"/>
          </p:cNvSpPr>
          <p:nvPr>
            <p:ph idx="1"/>
          </p:nvPr>
        </p:nvSpPr>
        <p:spPr>
          <a:xfrm>
            <a:off x="3575050" y="1827821"/>
            <a:ext cx="4683455" cy="4298342"/>
          </a:xfrm>
        </p:spPr>
        <p:txBody>
          <a:bodyPr/>
          <a:lstStyle>
            <a:lvl1pPr>
              <a:defRPr sz="2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954316" y="2525183"/>
            <a:ext cx="2511197" cy="3600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7" name="Foliennummernplatzhalter 5"/>
          <p:cNvSpPr>
            <a:spLocks noGrp="1"/>
          </p:cNvSpPr>
          <p:nvPr>
            <p:ph type="sldNum" sz="quarter" idx="12"/>
          </p:nvPr>
        </p:nvSpPr>
        <p:spPr/>
        <p:txBody>
          <a:bodyPr/>
          <a:lstStyle>
            <a:lvl1pPr>
              <a:defRPr/>
            </a:lvl1pPr>
          </a:lstStyle>
          <a:p>
            <a:pPr>
              <a:defRPr/>
            </a:pPr>
            <a:fld id="{F847FAB3-E2EC-492A-9CAD-7915B2538BEE}"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792163" y="1239838"/>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Textplatzhalter 2"/>
          <p:cNvSpPr>
            <a:spLocks noGrp="1"/>
          </p:cNvSpPr>
          <p:nvPr>
            <p:ph type="body" idx="1"/>
          </p:nvPr>
        </p:nvSpPr>
        <p:spPr bwMode="auto">
          <a:xfrm>
            <a:off x="792163" y="1952625"/>
            <a:ext cx="7561262" cy="1601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ＭＳ Ｐゴシック" pitchFamily="34" charset="-128"/>
                <a:cs typeface="+mn-cs"/>
              </a:defRPr>
            </a:lvl1pPr>
          </a:lstStyle>
          <a:p>
            <a:pPr>
              <a:defRPr/>
            </a:pPr>
            <a:fld id="{60DC24E6-BBC9-4C1A-8E66-E1FD2E1E9253}" type="slidenum">
              <a:rPr lang="de-DE"/>
              <a:pPr>
                <a:defRPr/>
              </a:pPr>
              <a:t>‹#›</a:t>
            </a:fld>
            <a:endParaRPr lang="de-DE"/>
          </a:p>
        </p:txBody>
      </p:sp>
      <p:pic>
        <p:nvPicPr>
          <p:cNvPr id="1031" name="Picture 9" descr="EU logo"/>
          <p:cNvPicPr>
            <a:picLocks noChangeAspect="1" noChangeArrowheads="1"/>
          </p:cNvPicPr>
          <p:nvPr userDrawn="1"/>
        </p:nvPicPr>
        <p:blipFill>
          <a:blip r:embed="rId17"/>
          <a:srcRect/>
          <a:stretch>
            <a:fillRect/>
          </a:stretch>
        </p:blipFill>
        <p:spPr bwMode="auto">
          <a:xfrm>
            <a:off x="6801057" y="307994"/>
            <a:ext cx="928348" cy="630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7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60" r:id="rId13"/>
    <p:sldLayoutId id="2147483661" r:id="rId1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2200" kern="1200">
          <a:solidFill>
            <a:schemeClr val="tx2"/>
          </a:solidFill>
          <a:latin typeface="Verdana"/>
          <a:ea typeface="ＭＳ Ｐゴシック" charset="0"/>
          <a:cs typeface="Verdana"/>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1F5CE-07E4-43E9-9A56-F8B525757151}" type="datetimeFigureOut">
              <a:rPr lang="en-GB" smtClean="0"/>
              <a:pPr/>
              <a:t>09/08/2015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B6A7D-ED86-4CAD-B6FD-2D413D861C1E}" type="slidenum">
              <a:rPr lang="en-GB" smtClean="0"/>
              <a:pPr/>
              <a:t>‹#›</a:t>
            </a:fld>
            <a:endParaRPr lang="en-GB"/>
          </a:p>
        </p:txBody>
      </p:sp>
    </p:spTree>
    <p:extLst>
      <p:ext uri="{BB962C8B-B14F-4D97-AF65-F5344CB8AC3E}">
        <p14:creationId xmlns:p14="http://schemas.microsoft.com/office/powerpoint/2010/main" val="713541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reformrivers.e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ctrTitle"/>
          </p:nvPr>
        </p:nvSpPr>
        <p:spPr>
          <a:xfrm>
            <a:off x="495300" y="1643380"/>
            <a:ext cx="8283575" cy="707886"/>
          </a:xfrm>
        </p:spPr>
        <p:txBody>
          <a:bodyPr anchor="t">
            <a:spAutoFit/>
          </a:bodyPr>
          <a:lstStyle/>
          <a:p>
            <a:pPr algn="ctr" eaLnBrk="1" hangingPunct="1"/>
            <a:r>
              <a:rPr lang="en-US" sz="2000" dirty="0" smtClean="0">
                <a:solidFill>
                  <a:schemeClr val="bg1"/>
                </a:solidFill>
                <a:latin typeface="Verdana" pitchFamily="34" charset="0"/>
                <a:ea typeface="ＭＳ Ｐゴシック"/>
                <a:cs typeface="Verdana" pitchFamily="34" charset="0"/>
              </a:rPr>
              <a:t>The REFORM </a:t>
            </a:r>
            <a:r>
              <a:rPr lang="en-US" sz="2000" dirty="0" err="1" smtClean="0">
                <a:solidFill>
                  <a:schemeClr val="bg1"/>
                </a:solidFill>
                <a:latin typeface="Verdana" pitchFamily="34" charset="0"/>
                <a:ea typeface="ＭＳ Ｐゴシック"/>
                <a:cs typeface="Verdana" pitchFamily="34" charset="0"/>
              </a:rPr>
              <a:t>Hydromorphology</a:t>
            </a:r>
            <a:r>
              <a:rPr lang="en-US" sz="2000" dirty="0" smtClean="0">
                <a:solidFill>
                  <a:schemeClr val="bg1"/>
                </a:solidFill>
                <a:latin typeface="Verdana" pitchFamily="34" charset="0"/>
                <a:ea typeface="ＭＳ Ｐゴシック"/>
                <a:cs typeface="Verdana" pitchFamily="34" charset="0"/>
              </a:rPr>
              <a:t> Framework: </a:t>
            </a:r>
            <a:br>
              <a:rPr lang="en-US" sz="2000" dirty="0" smtClean="0">
                <a:solidFill>
                  <a:schemeClr val="bg1"/>
                </a:solidFill>
                <a:latin typeface="Verdana" pitchFamily="34" charset="0"/>
                <a:ea typeface="ＭＳ Ｐゴシック"/>
                <a:cs typeface="Verdana" pitchFamily="34" charset="0"/>
              </a:rPr>
            </a:br>
            <a:r>
              <a:rPr lang="en-US" sz="2000" dirty="0" smtClean="0">
                <a:solidFill>
                  <a:schemeClr val="bg1"/>
                </a:solidFill>
                <a:latin typeface="Verdana" pitchFamily="34" charset="0"/>
                <a:ea typeface="ＭＳ Ｐゴシック"/>
                <a:cs typeface="Verdana" pitchFamily="34" charset="0"/>
              </a:rPr>
              <a:t>Working with River Processes</a:t>
            </a:r>
            <a:endParaRPr lang="de-DE" sz="2000" dirty="0" smtClean="0">
              <a:solidFill>
                <a:schemeClr val="bg1"/>
              </a:solidFill>
              <a:latin typeface="Verdana" pitchFamily="34" charset="0"/>
              <a:ea typeface="ＭＳ Ｐゴシック"/>
              <a:cs typeface="Verdana" pitchFamily="34" charset="0"/>
            </a:endParaRPr>
          </a:p>
        </p:txBody>
      </p:sp>
      <p:sp>
        <p:nvSpPr>
          <p:cNvPr id="8" name="Text Box 7"/>
          <p:cNvSpPr txBox="1">
            <a:spLocks noChangeArrowheads="1"/>
          </p:cNvSpPr>
          <p:nvPr/>
        </p:nvSpPr>
        <p:spPr bwMode="auto">
          <a:xfrm>
            <a:off x="4391989" y="5378998"/>
            <a:ext cx="4405936" cy="830997"/>
          </a:xfrm>
          <a:prstGeom prst="rect">
            <a:avLst/>
          </a:prstGeom>
          <a:noFill/>
          <a:ln w="9525">
            <a:noFill/>
            <a:miter lim="800000"/>
            <a:headEnd/>
            <a:tailEnd/>
          </a:ln>
        </p:spPr>
        <p:txBody>
          <a:bodyPr wrap="square">
            <a:spAutoFit/>
          </a:bodyPr>
          <a:lstStyle/>
          <a:p>
            <a:pPr algn="r" defTabSz="914400"/>
            <a:r>
              <a:rPr lang="en-GB" sz="1600" dirty="0" smtClean="0">
                <a:solidFill>
                  <a:srgbClr val="002060"/>
                </a:solidFill>
                <a:latin typeface="Verdana" pitchFamily="34" charset="0"/>
              </a:rPr>
              <a:t>Angela Gurnell</a:t>
            </a:r>
          </a:p>
          <a:p>
            <a:pPr algn="r" defTabSz="914400"/>
            <a:r>
              <a:rPr lang="en-GB" sz="1600" dirty="0" smtClean="0">
                <a:solidFill>
                  <a:srgbClr val="002060"/>
                </a:solidFill>
                <a:latin typeface="Verdana" pitchFamily="34" charset="0"/>
              </a:rPr>
              <a:t>Queen Mary University of London</a:t>
            </a:r>
          </a:p>
          <a:p>
            <a:pPr algn="r" defTabSz="914400"/>
            <a:r>
              <a:rPr lang="en-GB" sz="1600" dirty="0" smtClean="0">
                <a:solidFill>
                  <a:srgbClr val="002060"/>
                </a:solidFill>
                <a:latin typeface="Verdana" pitchFamily="34" charset="0"/>
              </a:rPr>
              <a:t>a.m.gurnell@qmul.ac.uk</a:t>
            </a:r>
            <a:endParaRPr lang="en-US" sz="1600" dirty="0">
              <a:solidFill>
                <a:srgbClr val="00206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614" y="2424885"/>
            <a:ext cx="4149725" cy="2738254"/>
          </a:xfrm>
          <a:prstGeom prst="rect">
            <a:avLst/>
          </a:prstGeom>
        </p:spPr>
      </p:pic>
      <p:sp>
        <p:nvSpPr>
          <p:cNvPr id="6" name="Rectangle 5"/>
          <p:cNvSpPr/>
          <p:nvPr/>
        </p:nvSpPr>
        <p:spPr>
          <a:xfrm>
            <a:off x="727283" y="2351266"/>
            <a:ext cx="3279993" cy="416129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48" y="2424885"/>
            <a:ext cx="3024517" cy="3797045"/>
          </a:xfrm>
          <a:prstGeom prst="rect">
            <a:avLst/>
          </a:prstGeom>
        </p:spPr>
      </p:pic>
      <p:sp>
        <p:nvSpPr>
          <p:cNvPr id="2" name="TextBox 1"/>
          <p:cNvSpPr txBox="1"/>
          <p:nvPr/>
        </p:nvSpPr>
        <p:spPr>
          <a:xfrm>
            <a:off x="719842" y="6276093"/>
            <a:ext cx="3286155" cy="230832"/>
          </a:xfrm>
          <a:prstGeom prst="rect">
            <a:avLst/>
          </a:prstGeom>
          <a:noFill/>
        </p:spPr>
        <p:txBody>
          <a:bodyPr wrap="square" rtlCol="0">
            <a:spAutoFit/>
          </a:bodyPr>
          <a:lstStyle/>
          <a:p>
            <a:r>
              <a:rPr lang="en-GB" sz="900" dirty="0" err="1" smtClean="0">
                <a:latin typeface="Arial" panose="020B0604020202020204" pitchFamily="34" charset="0"/>
                <a:cs typeface="Arial" panose="020B0604020202020204" pitchFamily="34" charset="0"/>
              </a:rPr>
              <a:t>Gurnell</a:t>
            </a:r>
            <a:r>
              <a:rPr lang="en-GB" sz="900" dirty="0" smtClean="0">
                <a:latin typeface="Arial" panose="020B0604020202020204" pitchFamily="34" charset="0"/>
                <a:cs typeface="Arial" panose="020B0604020202020204" pitchFamily="34" charset="0"/>
              </a:rPr>
              <a:t> &amp; Grabowski (2015) River Research and Applications</a:t>
            </a:r>
            <a:endParaRPr lang="en-GB" sz="9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TextBox 31"/>
          <p:cNvSpPr txBox="1"/>
          <p:nvPr/>
        </p:nvSpPr>
        <p:spPr>
          <a:xfrm>
            <a:off x="17968" y="658293"/>
            <a:ext cx="9095551" cy="400110"/>
          </a:xfrm>
          <a:prstGeom prst="rect">
            <a:avLst/>
          </a:prstGeom>
          <a:noFill/>
        </p:spPr>
        <p:txBody>
          <a:bodyPr wrap="square" rtlCol="0">
            <a:spAutoFit/>
          </a:bodyPr>
          <a:lstStyle/>
          <a:p>
            <a:pPr algn="ct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THERE ARE MANY HYDROMORPHOLOGICAL RIVER TYPES</a:t>
            </a:r>
            <a:endParaRPr lang="en-GB" sz="2000" dirty="0">
              <a:solidFill>
                <a:srgbClr val="FF0000"/>
              </a:solidFill>
            </a:endParaRPr>
          </a:p>
        </p:txBody>
      </p:sp>
      <p:pic>
        <p:nvPicPr>
          <p:cNvPr id="33" name="Picture 32"/>
          <p:cNvPicPr>
            <a:picLocks noChangeAspect="1"/>
          </p:cNvPicPr>
          <p:nvPr/>
        </p:nvPicPr>
        <p:blipFill>
          <a:blip r:embed="rId3" cstate="print"/>
          <a:srcRect/>
          <a:stretch>
            <a:fillRect/>
          </a:stretch>
        </p:blipFill>
        <p:spPr bwMode="auto">
          <a:xfrm>
            <a:off x="3088639" y="1407615"/>
            <a:ext cx="2967935" cy="2217543"/>
          </a:xfrm>
          <a:prstGeom prst="rect">
            <a:avLst/>
          </a:prstGeom>
          <a:noFill/>
          <a:ln w="9525">
            <a:noFill/>
            <a:miter lim="800000"/>
            <a:headEnd/>
            <a:tailEnd/>
          </a:ln>
        </p:spPr>
      </p:pic>
      <p:pic>
        <p:nvPicPr>
          <p:cNvPr id="34" name="Picture 33"/>
          <p:cNvPicPr>
            <a:picLocks noChangeAspect="1"/>
          </p:cNvPicPr>
          <p:nvPr/>
        </p:nvPicPr>
        <p:blipFill>
          <a:blip r:embed="rId4" cstate="print"/>
          <a:srcRect/>
          <a:stretch>
            <a:fillRect/>
          </a:stretch>
        </p:blipFill>
        <p:spPr bwMode="auto">
          <a:xfrm>
            <a:off x="3088639" y="3703393"/>
            <a:ext cx="2967935" cy="2209728"/>
          </a:xfrm>
          <a:prstGeom prst="rect">
            <a:avLst/>
          </a:prstGeom>
          <a:noFill/>
          <a:ln w="9525">
            <a:noFill/>
            <a:miter lim="800000"/>
            <a:headEnd/>
            <a:tailEnd/>
          </a:ln>
        </p:spPr>
      </p:pic>
      <p:pic>
        <p:nvPicPr>
          <p:cNvPr id="35" name="Picture 34"/>
          <p:cNvPicPr>
            <a:picLocks noChangeAspect="1"/>
          </p:cNvPicPr>
          <p:nvPr/>
        </p:nvPicPr>
        <p:blipFill>
          <a:blip r:embed="rId5" cstate="print">
            <a:lum bright="5000" contrast="3000"/>
          </a:blip>
          <a:srcRect/>
          <a:stretch>
            <a:fillRect/>
          </a:stretch>
        </p:blipFill>
        <p:spPr bwMode="auto">
          <a:xfrm>
            <a:off x="17968" y="1393854"/>
            <a:ext cx="2967935" cy="2217543"/>
          </a:xfrm>
          <a:prstGeom prst="rect">
            <a:avLst/>
          </a:prstGeom>
          <a:noFill/>
          <a:ln w="9525">
            <a:noFill/>
            <a:miter lim="800000"/>
            <a:headEnd/>
            <a:tailEnd/>
          </a:ln>
        </p:spPr>
      </p:pic>
      <p:pic>
        <p:nvPicPr>
          <p:cNvPr id="36" name="Picture 35"/>
          <p:cNvPicPr>
            <a:picLocks noChangeAspect="1"/>
          </p:cNvPicPr>
          <p:nvPr/>
        </p:nvPicPr>
        <p:blipFill>
          <a:blip r:embed="rId6" cstate="print"/>
          <a:srcRect/>
          <a:stretch>
            <a:fillRect/>
          </a:stretch>
        </p:blipFill>
        <p:spPr bwMode="auto">
          <a:xfrm>
            <a:off x="6145584" y="3719945"/>
            <a:ext cx="2967935" cy="2183015"/>
          </a:xfrm>
          <a:prstGeom prst="rect">
            <a:avLst/>
          </a:prstGeom>
          <a:noFill/>
          <a:ln w="9525">
            <a:noFill/>
            <a:miter lim="800000"/>
            <a:headEnd/>
            <a:tailEnd/>
          </a:ln>
        </p:spPr>
      </p:pic>
      <p:pic>
        <p:nvPicPr>
          <p:cNvPr id="37" name="Picture 3"/>
          <p:cNvPicPr>
            <a:picLocks noChangeAspect="1" noChangeArrowheads="1"/>
          </p:cNvPicPr>
          <p:nvPr/>
        </p:nvPicPr>
        <p:blipFill>
          <a:blip r:embed="rId7"/>
          <a:srcRect/>
          <a:stretch>
            <a:fillRect/>
          </a:stretch>
        </p:blipFill>
        <p:spPr bwMode="auto">
          <a:xfrm>
            <a:off x="30480" y="3699624"/>
            <a:ext cx="2967935" cy="2203564"/>
          </a:xfrm>
          <a:prstGeom prst="rect">
            <a:avLst/>
          </a:prstGeom>
          <a:noFill/>
          <a:ln w="9525">
            <a:noFill/>
            <a:miter lim="800000"/>
            <a:headEnd/>
            <a:tailEnd/>
          </a:ln>
        </p:spPr>
      </p:pic>
      <p:pic>
        <p:nvPicPr>
          <p:cNvPr id="38" name="Picture 4"/>
          <p:cNvPicPr>
            <a:picLocks noChangeAspect="1" noChangeArrowheads="1"/>
          </p:cNvPicPr>
          <p:nvPr/>
        </p:nvPicPr>
        <p:blipFill>
          <a:blip r:embed="rId8"/>
          <a:srcRect/>
          <a:stretch>
            <a:fillRect/>
          </a:stretch>
        </p:blipFill>
        <p:spPr bwMode="auto">
          <a:xfrm>
            <a:off x="6145585" y="1421640"/>
            <a:ext cx="2967934" cy="2206318"/>
          </a:xfrm>
          <a:prstGeom prst="rect">
            <a:avLst/>
          </a:prstGeom>
          <a:noFill/>
          <a:ln w="9525">
            <a:noFill/>
            <a:miter lim="800000"/>
            <a:headEnd/>
            <a:tailEnd/>
          </a:ln>
        </p:spPr>
      </p:pic>
      <p:sp>
        <p:nvSpPr>
          <p:cNvPr id="31" name="Down Arrow 30"/>
          <p:cNvSpPr/>
          <p:nvPr/>
        </p:nvSpPr>
        <p:spPr>
          <a:xfrm rot="16200000">
            <a:off x="4479284" y="4062718"/>
            <a:ext cx="309251" cy="40417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TextBox 39"/>
          <p:cNvSpPr txBox="1"/>
          <p:nvPr/>
        </p:nvSpPr>
        <p:spPr>
          <a:xfrm flipH="1">
            <a:off x="3131214" y="6076450"/>
            <a:ext cx="3575073" cy="400110"/>
          </a:xfrm>
          <a:prstGeom prst="rect">
            <a:avLst/>
          </a:prstGeom>
          <a:noFill/>
        </p:spPr>
        <p:txBody>
          <a:bodyPr wrap="square" rtlCol="0">
            <a:spAutoFit/>
          </a:bodyPr>
          <a:lstStyle/>
          <a:p>
            <a:r>
              <a:rPr lang="en-GB" sz="2000" dirty="0" smtClean="0"/>
              <a:t>Flow, Sediment Transport</a:t>
            </a:r>
            <a:endParaRPr lang="en-GB" sz="2000" dirty="0"/>
          </a:p>
        </p:txBody>
      </p:sp>
      <p:sp>
        <p:nvSpPr>
          <p:cNvPr id="42" name="Down Arrow 41"/>
          <p:cNvSpPr/>
          <p:nvPr/>
        </p:nvSpPr>
        <p:spPr>
          <a:xfrm rot="16200000" flipV="1">
            <a:off x="4462830" y="4482889"/>
            <a:ext cx="254266" cy="40331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TextBox 42"/>
          <p:cNvSpPr txBox="1"/>
          <p:nvPr/>
        </p:nvSpPr>
        <p:spPr>
          <a:xfrm flipH="1">
            <a:off x="2011679" y="6505817"/>
            <a:ext cx="5163727" cy="400110"/>
          </a:xfrm>
          <a:prstGeom prst="rect">
            <a:avLst/>
          </a:prstGeom>
          <a:noFill/>
        </p:spPr>
        <p:txBody>
          <a:bodyPr wrap="square" rtlCol="0">
            <a:spAutoFit/>
          </a:bodyPr>
          <a:lstStyle/>
          <a:p>
            <a:pPr algn="ctr"/>
            <a:r>
              <a:rPr lang="en-GB" sz="2000" dirty="0" smtClean="0"/>
              <a:t>Vegetation colonisation and growth</a:t>
            </a:r>
            <a:endParaRPr lang="en-GB" sz="2000" dirty="0"/>
          </a:p>
        </p:txBody>
      </p:sp>
      <p:sp>
        <p:nvSpPr>
          <p:cNvPr id="46" name="Rectangle 2"/>
          <p:cNvSpPr txBox="1">
            <a:spLocks/>
          </p:cNvSpPr>
          <p:nvPr/>
        </p:nvSpPr>
        <p:spPr>
          <a:xfrm>
            <a:off x="792163" y="132398"/>
            <a:ext cx="7532687"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a:t>
            </a:r>
            <a:r>
              <a:rPr lang="en-GB" dirty="0"/>
              <a:t>3. ASSESSMENT, I RIVER TYPE</a:t>
            </a:r>
          </a:p>
        </p:txBody>
      </p:sp>
      <p:sp>
        <p:nvSpPr>
          <p:cNvPr id="14" name="TextBox 13"/>
          <p:cNvSpPr txBox="1"/>
          <p:nvPr/>
        </p:nvSpPr>
        <p:spPr>
          <a:xfrm>
            <a:off x="29179" y="3416145"/>
            <a:ext cx="2853980"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Image: Google Earth 2015, NASA, Digital Globe</a:t>
            </a:r>
            <a:endParaRPr lang="en-GB" sz="9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3060970" y="3247531"/>
            <a:ext cx="2995603" cy="3693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Image: Google Earth 2015, </a:t>
            </a:r>
            <a:r>
              <a:rPr lang="en-GB" sz="900" b="1" dirty="0" err="1" smtClean="0">
                <a:solidFill>
                  <a:schemeClr val="bg1"/>
                </a:solidFill>
                <a:latin typeface="Arial" panose="020B0604020202020204" pitchFamily="34" charset="0"/>
                <a:cs typeface="Arial" panose="020B0604020202020204" pitchFamily="34" charset="0"/>
              </a:rPr>
              <a:t>Infoterra</a:t>
            </a:r>
            <a:r>
              <a:rPr lang="en-GB" sz="900" b="1" dirty="0" smtClean="0">
                <a:solidFill>
                  <a:schemeClr val="bg1"/>
                </a:solidFill>
                <a:latin typeface="Arial" panose="020B0604020202020204" pitchFamily="34" charset="0"/>
                <a:cs typeface="Arial" panose="020B0604020202020204" pitchFamily="34" charset="0"/>
              </a:rPr>
              <a:t> Ltd &amp; </a:t>
            </a:r>
            <a:r>
              <a:rPr lang="en-GB" sz="900" b="1" dirty="0" err="1" smtClean="0">
                <a:solidFill>
                  <a:schemeClr val="bg1"/>
                </a:solidFill>
                <a:latin typeface="Arial" panose="020B0604020202020204" pitchFamily="34" charset="0"/>
                <a:cs typeface="Arial" panose="020B0604020202020204" pitchFamily="34" charset="0"/>
              </a:rPr>
              <a:t>Bluesky</a:t>
            </a:r>
            <a:r>
              <a:rPr lang="en-GB" sz="900" b="1" dirty="0" smtClean="0">
                <a:solidFill>
                  <a:schemeClr val="bg1"/>
                </a:solidFill>
                <a:latin typeface="Arial" panose="020B0604020202020204" pitchFamily="34" charset="0"/>
                <a:cs typeface="Arial" panose="020B0604020202020204" pitchFamily="34" charset="0"/>
              </a:rPr>
              <a:t>, </a:t>
            </a:r>
            <a:r>
              <a:rPr lang="en-GB" sz="900" b="1" dirty="0" err="1" smtClean="0">
                <a:solidFill>
                  <a:schemeClr val="bg1"/>
                </a:solidFill>
                <a:latin typeface="Arial" panose="020B0604020202020204" pitchFamily="34" charset="0"/>
                <a:cs typeface="Arial" panose="020B0604020202020204" pitchFamily="34" charset="0"/>
              </a:rPr>
              <a:t>Getmapping</a:t>
            </a:r>
            <a:r>
              <a:rPr lang="en-GB" sz="900" b="1" dirty="0" smtClean="0">
                <a:solidFill>
                  <a:schemeClr val="bg1"/>
                </a:solidFill>
                <a:latin typeface="Arial" panose="020B0604020202020204" pitchFamily="34" charset="0"/>
                <a:cs typeface="Arial" panose="020B0604020202020204" pitchFamily="34" charset="0"/>
              </a:rPr>
              <a:t> plc</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131674" y="1412514"/>
            <a:ext cx="2995603" cy="3693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Image: Google Earth 2015, </a:t>
            </a:r>
            <a:r>
              <a:rPr lang="en-GB" sz="900" b="1" dirty="0" err="1" smtClean="0">
                <a:solidFill>
                  <a:schemeClr val="bg1"/>
                </a:solidFill>
                <a:latin typeface="Arial" panose="020B0604020202020204" pitchFamily="34" charset="0"/>
                <a:cs typeface="Arial" panose="020B0604020202020204" pitchFamily="34" charset="0"/>
              </a:rPr>
              <a:t>Infoterra</a:t>
            </a:r>
            <a:r>
              <a:rPr lang="en-GB" sz="900" b="1" dirty="0" smtClean="0">
                <a:solidFill>
                  <a:schemeClr val="bg1"/>
                </a:solidFill>
                <a:latin typeface="Arial" panose="020B0604020202020204" pitchFamily="34" charset="0"/>
                <a:cs typeface="Arial" panose="020B0604020202020204" pitchFamily="34" charset="0"/>
              </a:rPr>
              <a:t> Ltd &amp; COWI A/S, </a:t>
            </a:r>
            <a:r>
              <a:rPr lang="en-GB" sz="900" b="1" dirty="0" err="1" smtClean="0">
                <a:solidFill>
                  <a:schemeClr val="bg1"/>
                </a:solidFill>
                <a:latin typeface="Arial" panose="020B0604020202020204" pitchFamily="34" charset="0"/>
                <a:cs typeface="Arial" panose="020B0604020202020204" pitchFamily="34" charset="0"/>
              </a:rPr>
              <a:t>Bluesky</a:t>
            </a:r>
            <a:endParaRPr lang="en-GB" sz="9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41618" y="5695926"/>
            <a:ext cx="2853980"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Image: Google Earth 2015, Digital Globe</a:t>
            </a:r>
            <a:endParaRPr lang="en-GB" sz="900"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3058520" y="5577739"/>
            <a:ext cx="2853980" cy="3693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Image: Google Earth 2015, </a:t>
            </a:r>
          </a:p>
          <a:p>
            <a:r>
              <a:rPr lang="en-GB" sz="900" b="1" dirty="0" smtClean="0">
                <a:solidFill>
                  <a:schemeClr val="bg1"/>
                </a:solidFill>
                <a:latin typeface="Arial" panose="020B0604020202020204" pitchFamily="34" charset="0"/>
                <a:cs typeface="Arial" panose="020B0604020202020204" pitchFamily="34" charset="0"/>
              </a:rPr>
              <a:t>Eu</a:t>
            </a:r>
            <a:r>
              <a:rPr lang="en-GB" sz="900" b="1" dirty="0" smtClean="0">
                <a:solidFill>
                  <a:schemeClr val="bg1"/>
                </a:solidFill>
                <a:latin typeface="Arial" panose="020B0604020202020204" pitchFamily="34" charset="0"/>
                <a:cs typeface="Arial" panose="020B0604020202020204" pitchFamily="34" charset="0"/>
              </a:rPr>
              <a:t>ropean Space Imaging</a:t>
            </a:r>
            <a:endParaRPr lang="en-GB" sz="900"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6140731" y="5711477"/>
            <a:ext cx="2853980"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Image: Google Earth 2015</a:t>
            </a:r>
            <a:endParaRPr lang="en-GB" sz="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687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19" y="2748008"/>
            <a:ext cx="2400048" cy="3790482"/>
          </a:xfrm>
          <a:prstGeom prst="rect">
            <a:avLst/>
          </a:prstGeom>
        </p:spPr>
      </p:pic>
      <p:pic>
        <p:nvPicPr>
          <p:cNvPr id="7" name="Immagine 9" descr="Extended morphological classification II"/>
          <p:cNvPicPr/>
          <p:nvPr/>
        </p:nvPicPr>
        <p:blipFill>
          <a:blip r:embed="rId4">
            <a:extLst>
              <a:ext uri="{28A0092B-C50C-407E-A947-70E740481C1C}">
                <a14:useLocalDpi xmlns:a14="http://schemas.microsoft.com/office/drawing/2010/main" val="0"/>
              </a:ext>
            </a:extLst>
          </a:blip>
          <a:srcRect/>
          <a:stretch>
            <a:fillRect/>
          </a:stretch>
        </p:blipFill>
        <p:spPr bwMode="auto">
          <a:xfrm>
            <a:off x="3118075" y="2770309"/>
            <a:ext cx="5357843" cy="3809720"/>
          </a:xfrm>
          <a:prstGeom prst="rect">
            <a:avLst/>
          </a:prstGeom>
          <a:noFill/>
          <a:ln>
            <a:noFill/>
          </a:ln>
        </p:spPr>
      </p:pic>
      <p:sp>
        <p:nvSpPr>
          <p:cNvPr id="8" name="Rectangle 7"/>
          <p:cNvSpPr/>
          <p:nvPr/>
        </p:nvSpPr>
        <p:spPr>
          <a:xfrm>
            <a:off x="353019" y="2692925"/>
            <a:ext cx="2360237" cy="3861196"/>
          </a:xfrm>
          <a:prstGeom prst="rect">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3067866" y="2689389"/>
            <a:ext cx="5454059" cy="3861196"/>
          </a:xfrm>
          <a:prstGeom prst="rect">
            <a:avLst/>
          </a:prstGeom>
          <a:no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366468" y="1641411"/>
            <a:ext cx="8357192" cy="769441"/>
          </a:xfrm>
          <a:prstGeom prst="rect">
            <a:avLst/>
          </a:prstGeom>
          <a:noFill/>
        </p:spPr>
        <p:txBody>
          <a:bodyPr wrap="square" rtlCol="0">
            <a:spAutoFit/>
          </a:bodyPr>
          <a:lstStyle/>
          <a:p>
            <a:pPr algn="ct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22 river (reach) types </a:t>
            </a:r>
          </a:p>
          <a:p>
            <a:pPr algn="ct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(Type 0 = ‘artificial’ if bed material is artificial)</a:t>
            </a:r>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2"/>
          <p:cNvSpPr txBox="1">
            <a:spLocks/>
          </p:cNvSpPr>
          <p:nvPr/>
        </p:nvSpPr>
        <p:spPr>
          <a:xfrm>
            <a:off x="195943" y="1239838"/>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a:t>THE REFORM FRAMEWORK: 3. ASSESSMENT, I RIVER TYPE</a:t>
            </a:r>
          </a:p>
        </p:txBody>
      </p:sp>
    </p:spTree>
    <p:extLst>
      <p:ext uri="{BB962C8B-B14F-4D97-AF65-F5344CB8AC3E}">
        <p14:creationId xmlns:p14="http://schemas.microsoft.com/office/powerpoint/2010/main" val="2814468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 y="1239838"/>
            <a:ext cx="8736405" cy="360362"/>
          </a:xfrm>
        </p:spPr>
        <p:txBody>
          <a:bodyPr/>
          <a:lstStyle/>
          <a:p>
            <a:pPr algn="ctr">
              <a:buClr>
                <a:srgbClr val="FF0000"/>
              </a:buClr>
            </a:pPr>
            <a:r>
              <a:rPr lang="en-GB" dirty="0"/>
              <a:t>THE REFORM FRAMEWORK: 3. ASSESSMENT, </a:t>
            </a:r>
            <a:r>
              <a:rPr lang="en-GB" dirty="0" smtClean="0"/>
              <a:t>II WITHIN REACH FEATURES</a:t>
            </a:r>
            <a:endParaRPr lang="en-GB" dirty="0"/>
          </a:p>
        </p:txBody>
      </p:sp>
      <p:grpSp>
        <p:nvGrpSpPr>
          <p:cNvPr id="23" name="Group 22"/>
          <p:cNvGrpSpPr/>
          <p:nvPr/>
        </p:nvGrpSpPr>
        <p:grpSpPr>
          <a:xfrm>
            <a:off x="424089" y="1871068"/>
            <a:ext cx="2520234" cy="4477757"/>
            <a:chOff x="3018423" y="1658423"/>
            <a:chExt cx="2520234" cy="4477757"/>
          </a:xfrm>
        </p:grpSpPr>
        <p:sp>
          <p:nvSpPr>
            <p:cNvPr id="5" name="Curved Left Arrow 4"/>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Curved Left Arrow 5"/>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7" name="Left-Right Arrow 6"/>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Down Arrow 7"/>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9" name="Left-Right Arrow 8"/>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Rectangle 9"/>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1" name="Rectangle 10"/>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2" name="Rectangle 11"/>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3" name="Group 12"/>
            <p:cNvGrpSpPr/>
            <p:nvPr/>
          </p:nvGrpSpPr>
          <p:grpSpPr>
            <a:xfrm>
              <a:off x="3458912" y="1658423"/>
              <a:ext cx="1690721" cy="2381788"/>
              <a:chOff x="1160929" y="130782"/>
              <a:chExt cx="2108481" cy="4135594"/>
            </a:xfrm>
          </p:grpSpPr>
          <p:sp>
            <p:nvSpPr>
              <p:cNvPr id="14" name="Rectangle 13"/>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5" name="Rectangle 14"/>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6" name="Rectangle 15"/>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7" name="Rectangle 16"/>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18" name="Rectangle 17"/>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19" name="Down Arrow 18"/>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0" name="Down Arrow 19"/>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1" name="Down Arrow 20"/>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24" name="Oval 23"/>
          <p:cNvSpPr/>
          <p:nvPr/>
        </p:nvSpPr>
        <p:spPr>
          <a:xfrm>
            <a:off x="630867" y="4458589"/>
            <a:ext cx="2119423" cy="2075281"/>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p:cNvSpPr txBox="1"/>
          <p:nvPr/>
        </p:nvSpPr>
        <p:spPr>
          <a:xfrm>
            <a:off x="3015644" y="1654869"/>
            <a:ext cx="5925156" cy="5996513"/>
          </a:xfrm>
          <a:prstGeom prst="rect">
            <a:avLst/>
          </a:prstGeom>
          <a:noFill/>
        </p:spPr>
        <p:txBody>
          <a:bodyPr wrap="square" rtlCol="0">
            <a:spAutoFit/>
          </a:bodyPr>
          <a:lstStyle/>
          <a:p>
            <a:pPr>
              <a:spcAft>
                <a:spcPts val="1000"/>
              </a:spcAft>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II: WITHIN REACH FEATURES. </a:t>
            </a:r>
          </a:p>
          <a:p>
            <a:pPr>
              <a:spcAft>
                <a:spcPts val="1000"/>
              </a:spcAft>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Are features appropriate for the </a:t>
            </a:r>
            <a:r>
              <a:rPr lang="en-GB" sz="19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hydromorphological</a:t>
            </a: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river type and in good condition?</a:t>
            </a:r>
          </a:p>
          <a:p>
            <a:pPr>
              <a:spcAft>
                <a:spcPts val="1000"/>
              </a:spcAft>
            </a:pPr>
            <a:r>
              <a:rPr lang="en-GB" sz="19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Present Features?</a:t>
            </a:r>
            <a:endParaRPr lang="en-GB" sz="19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Features in the river channel appropriate?</a:t>
            </a:r>
          </a:p>
          <a:p>
            <a:pPr marL="342900" indent="-342900">
              <a:buClr>
                <a:srgbClr val="FF0000"/>
              </a:buClr>
              <a:buFont typeface="Wingdings" panose="05000000000000000000" pitchFamily="2" charset="2"/>
              <a:buChar char="Ø"/>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Features in the river margins appropriate?</a:t>
            </a:r>
          </a:p>
          <a:p>
            <a:pPr marL="342900" indent="-342900">
              <a:spcAft>
                <a:spcPts val="1000"/>
              </a:spcAft>
              <a:buClr>
                <a:srgbClr val="FF0000"/>
              </a:buClr>
              <a:buFont typeface="Wingdings" panose="05000000000000000000" pitchFamily="2" charset="2"/>
              <a:buChar char="Ø"/>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Features in the floodplain appropriate?</a:t>
            </a:r>
          </a:p>
          <a:p>
            <a:pPr>
              <a:spcAft>
                <a:spcPts val="1000"/>
              </a:spcAft>
              <a:buClr>
                <a:srgbClr val="FF0000"/>
              </a:buClr>
            </a:pPr>
            <a:r>
              <a:rPr lang="en-GB" sz="19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Feature Types and Causes of Changes?</a:t>
            </a:r>
            <a:endParaRPr lang="en-GB" sz="19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Features degraded or inappropriate?</a:t>
            </a:r>
          </a:p>
          <a:p>
            <a:pPr marL="342900" indent="-342900">
              <a:buClr>
                <a:srgbClr val="FF0000"/>
              </a:buClr>
              <a:buFont typeface="Wingdings" panose="05000000000000000000" pitchFamily="2" charset="2"/>
              <a:buChar char="Ø"/>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Features been removed / constrained by human actions?</a:t>
            </a:r>
          </a:p>
          <a:p>
            <a:pPr marL="342900" indent="-342900">
              <a:buClr>
                <a:srgbClr val="FF0000"/>
              </a:buClr>
              <a:buFont typeface="Wingdings" panose="05000000000000000000" pitchFamily="2" charset="2"/>
              <a:buChar char="Ø"/>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Floodplain features suggest a different river type in the past?</a:t>
            </a:r>
          </a:p>
          <a:p>
            <a:pPr marL="342900" indent="-342900">
              <a:buFont typeface="Wingdings" panose="05000000000000000000" pitchFamily="2" charset="2"/>
              <a:buChar char="Ø"/>
            </a:pPr>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6494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13</a:t>
            </a:fld>
            <a:endParaRPr lang="de-DE"/>
          </a:p>
        </p:txBody>
      </p:sp>
      <p:graphicFrame>
        <p:nvGraphicFramePr>
          <p:cNvPr id="5" name="Table 4"/>
          <p:cNvGraphicFramePr>
            <a:graphicFrameLocks noGrp="1"/>
          </p:cNvGraphicFramePr>
          <p:nvPr>
            <p:extLst>
              <p:ext uri="{D42A27DB-BD31-4B8C-83A1-F6EECF244321}">
                <p14:modId xmlns:p14="http://schemas.microsoft.com/office/powerpoint/2010/main" val="1080469061"/>
              </p:ext>
            </p:extLst>
          </p:nvPr>
        </p:nvGraphicFramePr>
        <p:xfrm>
          <a:off x="32274" y="373821"/>
          <a:ext cx="9057940" cy="6475116"/>
        </p:xfrm>
        <a:graphic>
          <a:graphicData uri="http://schemas.openxmlformats.org/drawingml/2006/table">
            <a:tbl>
              <a:tblPr firstRow="1" firstCol="1" bandRow="1">
                <a:tableStyleId>{5C22544A-7EE6-4342-B048-85BDC9FD1C3A}</a:tableStyleId>
              </a:tblPr>
              <a:tblGrid>
                <a:gridCol w="487475"/>
                <a:gridCol w="1530440"/>
                <a:gridCol w="2709447"/>
                <a:gridCol w="4330578"/>
              </a:tblGrid>
              <a:tr h="183775">
                <a:tc>
                  <a:txBody>
                    <a:bodyPr/>
                    <a:lstStyle/>
                    <a:p>
                      <a:pPr>
                        <a:lnSpc>
                          <a:spcPct val="115000"/>
                        </a:lnSpc>
                        <a:spcAft>
                          <a:spcPts val="0"/>
                        </a:spcAft>
                      </a:pPr>
                      <a:r>
                        <a:rPr lang="en-GB" sz="1300" dirty="0" smtClean="0">
                          <a:effectLst/>
                          <a:latin typeface="Arial" panose="020B0604020202020204" pitchFamily="34" charset="0"/>
                          <a:cs typeface="Arial" panose="020B0604020202020204" pitchFamily="34" charset="0"/>
                        </a:rPr>
                        <a:t>Type</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Geomorphic Units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gn="ctr">
                        <a:lnSpc>
                          <a:spcPct val="115000"/>
                        </a:lnSpc>
                        <a:spcAft>
                          <a:spcPts val="0"/>
                        </a:spcAft>
                      </a:pPr>
                      <a:r>
                        <a:rPr lang="en-GB" sz="1300" dirty="0">
                          <a:effectLst/>
                          <a:latin typeface="Arial" panose="020B0604020202020204" pitchFamily="34" charset="0"/>
                          <a:cs typeface="Arial" panose="020B0604020202020204" pitchFamily="34" charset="0"/>
                        </a:rPr>
                        <a:t>Stability</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gn="ctr">
                        <a:lnSpc>
                          <a:spcPct val="115000"/>
                        </a:lnSpc>
                        <a:spcAft>
                          <a:spcPts val="0"/>
                        </a:spcAft>
                      </a:pPr>
                      <a:r>
                        <a:rPr lang="en-GB" sz="1300" dirty="0">
                          <a:effectLst/>
                          <a:latin typeface="Arial" panose="020B0604020202020204" pitchFamily="34" charset="0"/>
                          <a:cs typeface="Arial" panose="020B0604020202020204" pitchFamily="34" charset="0"/>
                        </a:rPr>
                        <a:t>Description</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0</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Possible occasional B</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Very Stable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Highly modified reaches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RS, C, Ra</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Usually strongly confined and highly stable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Sediment supply-limited channels with no continuous alluvial bed</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2</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BL, C, SS, AC</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Can be highly unstable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Small, steep channels at the extremities of the stream network</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3</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Poorly defined, </a:t>
                      </a:r>
                      <a:r>
                        <a:rPr lang="en-GB" sz="1300" dirty="0" smtClean="0">
                          <a:effectLst/>
                          <a:latin typeface="Arial" panose="020B0604020202020204" pitchFamily="34" charset="0"/>
                          <a:cs typeface="Arial" panose="020B0604020202020204" pitchFamily="34" charset="0"/>
                        </a:rPr>
                        <a:t>featureless.</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Very stable, shallow (often ephemeral) channels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Small, relatively low gradient channels at the extremities of the stream network</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551328">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4</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C, P</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Stable for long periods but occasional catastrophic destabilisation</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Very steep with coarse bed material consisting mainly of boulders and local exposures of bedrock</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551328">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5</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SP</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Stable for long periods but occasional catastrophic destabilisation</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Sequence of channel spanning accumulations of boulders and cobbles (steps) separated by pools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551328">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6</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G, Ra, FB, FP</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Relatively stable for long periods, but floods can induce lateral instability and avulsions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Predominantly single thread but secondary channels are sometimes present</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7</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R, P, G, LB</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Subject to frequent shifting of bars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Coarse cobble-gravel sediments sorted to reflect the flow pattern and bed morphology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8</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MCB, R, P</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Usually highly unstable both laterally and vertically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Multiple channels separated by active bars (bar-braided)</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551328">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9</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I, MCB, R, P</a:t>
                      </a:r>
                    </a:p>
                    <a:p>
                      <a:pPr>
                        <a:lnSpc>
                          <a:spcPct val="115000"/>
                        </a:lnSpc>
                        <a:spcAft>
                          <a:spcPts val="0"/>
                        </a:spcAft>
                      </a:pPr>
                      <a:r>
                        <a:rPr lang="en-GB" sz="1300">
                          <a:effectLst/>
                          <a:latin typeface="Arial" panose="020B0604020202020204" pitchFamily="34" charset="0"/>
                          <a:cs typeface="Arial" panose="020B0604020202020204" pitchFamily="34" charset="0"/>
                        </a:rPr>
                        <a:t> </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Usually unstable both laterally and vertically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Distinguished from type 11 by &gt; 20% channel area covered by islands of established vegetation</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10</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I, R, P</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Lateral instability usually present</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Islands covered by mature vegetation extend between channels</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4436" marR="24436" marT="0" marB="0"/>
                </a:tc>
              </a:tr>
              <a:tr h="367555">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11</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I, MCB, MB, R, P</a:t>
                      </a:r>
                    </a:p>
                    <a:p>
                      <a:pPr>
                        <a:lnSpc>
                          <a:spcPct val="115000"/>
                        </a:lnSpc>
                        <a:spcAft>
                          <a:spcPts val="0"/>
                        </a:spcAft>
                      </a:pPr>
                      <a:r>
                        <a:rPr lang="en-GB" sz="1300" dirty="0">
                          <a:effectLst/>
                          <a:latin typeface="Arial" panose="020B0604020202020204" pitchFamily="34" charset="0"/>
                          <a:cs typeface="Arial" panose="020B0604020202020204" pitchFamily="34" charset="0"/>
                        </a:rPr>
                        <a:t>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Usually highly unstable both laterally and vertically</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Exhibit switching from single to multi-thread</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bl>
          </a:graphicData>
        </a:graphic>
      </p:graphicFrame>
      <p:sp>
        <p:nvSpPr>
          <p:cNvPr id="6" name="Title 1"/>
          <p:cNvSpPr txBox="1">
            <a:spLocks/>
          </p:cNvSpPr>
          <p:nvPr/>
        </p:nvSpPr>
        <p:spPr bwMode="auto">
          <a:xfrm>
            <a:off x="204395" y="2705"/>
            <a:ext cx="8736405"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II WITHIN REACH FEATURES</a:t>
            </a:r>
            <a:endParaRPr lang="en-GB" dirty="0"/>
          </a:p>
        </p:txBody>
      </p:sp>
    </p:spTree>
    <p:extLst>
      <p:ext uri="{BB962C8B-B14F-4D97-AF65-F5344CB8AC3E}">
        <p14:creationId xmlns:p14="http://schemas.microsoft.com/office/powerpoint/2010/main" val="1336164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14</a:t>
            </a:fld>
            <a:endParaRPr lang="de-DE"/>
          </a:p>
        </p:txBody>
      </p:sp>
      <p:graphicFrame>
        <p:nvGraphicFramePr>
          <p:cNvPr id="3" name="Table 2"/>
          <p:cNvGraphicFramePr>
            <a:graphicFrameLocks noGrp="1"/>
          </p:cNvGraphicFramePr>
          <p:nvPr>
            <p:extLst>
              <p:ext uri="{D42A27DB-BD31-4B8C-83A1-F6EECF244321}">
                <p14:modId xmlns:p14="http://schemas.microsoft.com/office/powerpoint/2010/main" val="1820564776"/>
              </p:ext>
            </p:extLst>
          </p:nvPr>
        </p:nvGraphicFramePr>
        <p:xfrm>
          <a:off x="107574" y="462577"/>
          <a:ext cx="8982635" cy="6352766"/>
        </p:xfrm>
        <a:graphic>
          <a:graphicData uri="http://schemas.openxmlformats.org/drawingml/2006/table">
            <a:tbl>
              <a:tblPr firstRow="1" firstCol="1" bandRow="1">
                <a:tableStyleId>{5C22544A-7EE6-4342-B048-85BDC9FD1C3A}</a:tableStyleId>
              </a:tblPr>
              <a:tblGrid>
                <a:gridCol w="462580"/>
                <a:gridCol w="1731981"/>
                <a:gridCol w="2302136"/>
                <a:gridCol w="4485938"/>
              </a:tblGrid>
              <a:tr h="176596">
                <a:tc>
                  <a:txBody>
                    <a:bodyPr/>
                    <a:lstStyle/>
                    <a:p>
                      <a:pPr>
                        <a:lnSpc>
                          <a:spcPct val="115000"/>
                        </a:lnSpc>
                        <a:spcAft>
                          <a:spcPts val="0"/>
                        </a:spcAft>
                      </a:pPr>
                      <a:r>
                        <a:rPr lang="en-GB" sz="1300" dirty="0" smtClean="0">
                          <a:effectLst/>
                          <a:latin typeface="Arial" panose="020B0604020202020204" pitchFamily="34" charset="0"/>
                          <a:cs typeface="Arial" panose="020B0604020202020204" pitchFamily="34" charset="0"/>
                        </a:rPr>
                        <a:t>Type</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gn="ctr">
                        <a:lnSpc>
                          <a:spcPct val="115000"/>
                        </a:lnSpc>
                        <a:spcAft>
                          <a:spcPts val="0"/>
                        </a:spcAft>
                      </a:pPr>
                      <a:r>
                        <a:rPr lang="en-GB" sz="1300" dirty="0">
                          <a:effectLst/>
                          <a:latin typeface="Arial" panose="020B0604020202020204" pitchFamily="34" charset="0"/>
                          <a:cs typeface="Arial" panose="020B0604020202020204" pitchFamily="34" charset="0"/>
                        </a:rPr>
                        <a:t>Geomorphic Units</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gn="ctr">
                        <a:lnSpc>
                          <a:spcPct val="115000"/>
                        </a:lnSpc>
                        <a:spcAft>
                          <a:spcPts val="0"/>
                        </a:spcAft>
                      </a:pPr>
                      <a:r>
                        <a:rPr lang="en-GB" sz="1300" dirty="0">
                          <a:effectLst/>
                          <a:latin typeface="Arial" panose="020B0604020202020204" pitchFamily="34" charset="0"/>
                          <a:cs typeface="Arial" panose="020B0604020202020204" pitchFamily="34" charset="0"/>
                        </a:rPr>
                        <a:t>Stability</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gn="ctr">
                        <a:lnSpc>
                          <a:spcPct val="115000"/>
                        </a:lnSpc>
                        <a:spcAft>
                          <a:spcPts val="0"/>
                        </a:spcAft>
                      </a:pPr>
                      <a:r>
                        <a:rPr lang="en-GB" sz="1300" dirty="0">
                          <a:effectLst/>
                          <a:latin typeface="Arial" panose="020B0604020202020204" pitchFamily="34" charset="0"/>
                          <a:cs typeface="Arial" panose="020B0604020202020204" pitchFamily="34" charset="0"/>
                        </a:rPr>
                        <a:t>Description</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12</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Large, continuous AB, R, P</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Usually unstable both laterally and vertically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Differs from type 11 in its lower sinuosity and very pronounced alternating lateral bar development</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13</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Large alternate (continuous) PB, R, P</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Subject to frequent shifting of bars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Sinuous pattern with discontinuous bars of coarse sediment</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377343">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14</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R, P, PB, Ch, Co,</a:t>
                      </a:r>
                    </a:p>
                    <a:p>
                      <a:pPr>
                        <a:lnSpc>
                          <a:spcPct val="115000"/>
                        </a:lnSpc>
                        <a:spcAft>
                          <a:spcPts val="0"/>
                        </a:spcAft>
                      </a:pPr>
                      <a:r>
                        <a:rPr lang="en-GB" sz="1300">
                          <a:effectLst/>
                          <a:latin typeface="Arial" panose="020B0604020202020204" pitchFamily="34" charset="0"/>
                          <a:cs typeface="Arial" panose="020B0604020202020204" pitchFamily="34" charset="0"/>
                        </a:rPr>
                        <a:t>SB, Pbe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Laterally unstable channels subject to lateral migration</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Meandering pattern with frequent point bars of coarse sediment</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370831">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15</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B, RD</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Unstable both laterally and vertically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Same morphology of 8 but with predominant sand material</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16</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Continuous, large AB, P, RD</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Vertically unstable due to bar movement and sometimes migrate laterally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Highly sinuous baseflow and alternating bars within a straight to sinuous channel</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17</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R, P, PB, RD, occasional Be, SB, L, Bs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Laterally unstable channels subject to lateral migration</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Same morphology of 13 but with predominant sand material</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18</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P, PB, RD, S, L, RSw, Bs, AC</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Unstable channels subject to meander loop progression and extension with cut-offs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Same morphology of 14 but with predominant sand material</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19</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I, RD, L, VIB, VIBe, RD, AC</a:t>
                      </a:r>
                    </a:p>
                    <a:p>
                      <a:pPr>
                        <a:lnSpc>
                          <a:spcPct val="115000"/>
                        </a:lnSpc>
                        <a:spcAft>
                          <a:spcPts val="0"/>
                        </a:spcAft>
                      </a:pPr>
                      <a:r>
                        <a:rPr lang="en-GB" sz="1300">
                          <a:effectLst/>
                          <a:latin typeface="Arial" panose="020B0604020202020204" pitchFamily="34" charset="0"/>
                          <a:cs typeface="Arial" panose="020B0604020202020204" pitchFamily="34" charset="0"/>
                        </a:rPr>
                        <a:t> </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Stable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Vegetation stabilising bars between channel threads, forming islands that develop by vertical accretion of fine sediment</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370831">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20</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L, Bs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Very stable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Silt to silt-clay banks often with high organic content are highly cohesive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188671">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21</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L, Bs, Pbe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Very stable</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Similar to 20 but with higher sinuosity</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r h="556246">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22</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a:effectLst/>
                          <a:latin typeface="Arial" panose="020B0604020202020204" pitchFamily="34" charset="0"/>
                          <a:cs typeface="Arial" panose="020B0604020202020204" pitchFamily="34" charset="0"/>
                        </a:rPr>
                        <a:t>I, L, CC, CS, Po, VIB, VIBe, AC, Bs</a:t>
                      </a:r>
                    </a:p>
                    <a:p>
                      <a:pPr>
                        <a:lnSpc>
                          <a:spcPct val="115000"/>
                        </a:lnSpc>
                        <a:spcAft>
                          <a:spcPts val="0"/>
                        </a:spcAft>
                      </a:pPr>
                      <a:r>
                        <a:rPr lang="en-GB" sz="1300">
                          <a:effectLst/>
                          <a:latin typeface="Arial" panose="020B0604020202020204" pitchFamily="34" charset="0"/>
                          <a:cs typeface="Arial" panose="020B0604020202020204" pitchFamily="34" charset="0"/>
                        </a:rPr>
                        <a:t> </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Very stable</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c>
                  <a:txBody>
                    <a:bodyPr/>
                    <a:lstStyle/>
                    <a:p>
                      <a:pPr>
                        <a:lnSpc>
                          <a:spcPct val="115000"/>
                        </a:lnSpc>
                        <a:spcAft>
                          <a:spcPts val="0"/>
                        </a:spcAft>
                      </a:pPr>
                      <a:r>
                        <a:rPr lang="en-GB" sz="1300" dirty="0">
                          <a:effectLst/>
                          <a:latin typeface="Arial" panose="020B0604020202020204" pitchFamily="34" charset="0"/>
                          <a:cs typeface="Arial" panose="020B0604020202020204" pitchFamily="34" charset="0"/>
                        </a:rPr>
                        <a:t>Silt to silt-clay banks often with high organic content are highly cohesive; extensive islands covered by wetland vegetation</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21283" marR="21283" marT="0" marB="0"/>
                </a:tc>
              </a:tr>
            </a:tbl>
          </a:graphicData>
        </a:graphic>
      </p:graphicFrame>
      <p:sp>
        <p:nvSpPr>
          <p:cNvPr id="7" name="Title 1"/>
          <p:cNvSpPr txBox="1">
            <a:spLocks/>
          </p:cNvSpPr>
          <p:nvPr/>
        </p:nvSpPr>
        <p:spPr bwMode="auto">
          <a:xfrm>
            <a:off x="204395" y="2705"/>
            <a:ext cx="8736405"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II WITHIN REACH FEATURES</a:t>
            </a:r>
            <a:endParaRPr lang="en-GB" dirty="0"/>
          </a:p>
        </p:txBody>
      </p:sp>
    </p:spTree>
    <p:extLst>
      <p:ext uri="{BB962C8B-B14F-4D97-AF65-F5344CB8AC3E}">
        <p14:creationId xmlns:p14="http://schemas.microsoft.com/office/powerpoint/2010/main" val="2759559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15</a:t>
            </a:fld>
            <a:endParaRPr lang="de-DE"/>
          </a:p>
        </p:txBody>
      </p:sp>
      <p:graphicFrame>
        <p:nvGraphicFramePr>
          <p:cNvPr id="14" name="Table 13"/>
          <p:cNvGraphicFramePr>
            <a:graphicFrameLocks noGrp="1"/>
          </p:cNvGraphicFramePr>
          <p:nvPr>
            <p:extLst>
              <p:ext uri="{D42A27DB-BD31-4B8C-83A1-F6EECF244321}">
                <p14:modId xmlns:p14="http://schemas.microsoft.com/office/powerpoint/2010/main" val="3479944952"/>
              </p:ext>
            </p:extLst>
          </p:nvPr>
        </p:nvGraphicFramePr>
        <p:xfrm>
          <a:off x="279698" y="344241"/>
          <a:ext cx="8638391" cy="6243000"/>
        </p:xfrm>
        <a:graphic>
          <a:graphicData uri="http://schemas.openxmlformats.org/drawingml/2006/table">
            <a:tbl>
              <a:tblPr firstRow="1" firstCol="1" bandRow="1">
                <a:tableStyleId>{5C22544A-7EE6-4342-B048-85BDC9FD1C3A}</a:tableStyleId>
              </a:tblPr>
              <a:tblGrid>
                <a:gridCol w="1555420"/>
                <a:gridCol w="1736420"/>
                <a:gridCol w="3609699"/>
                <a:gridCol w="1736852"/>
              </a:tblGrid>
              <a:tr h="648844">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ERT</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Floodplain </a:t>
                      </a:r>
                      <a:r>
                        <a:rPr lang="en-GB" sz="1400" dirty="0" smtClean="0">
                          <a:effectLst/>
                          <a:latin typeface="Arial" panose="020B0604020202020204" pitchFamily="34" charset="0"/>
                          <a:cs typeface="Arial" panose="020B0604020202020204" pitchFamily="34" charset="0"/>
                        </a:rPr>
                        <a:t>Class</a:t>
                      </a: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Floodplain Type</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err="1">
                          <a:effectLst/>
                          <a:latin typeface="Arial" panose="020B0604020202020204" pitchFamily="34" charset="0"/>
                          <a:cs typeface="Arial" panose="020B0604020202020204" pitchFamily="34" charset="0"/>
                        </a:rPr>
                        <a:t>Bankfull</a:t>
                      </a:r>
                      <a:endParaRPr lang="en-GB" sz="1400" dirty="0">
                        <a:effectLst/>
                        <a:latin typeface="Arial" panose="020B0604020202020204" pitchFamily="34" charset="0"/>
                        <a:cs typeface="Arial" panose="020B0604020202020204" pitchFamily="34" charset="0"/>
                      </a:endParaRPr>
                    </a:p>
                    <a:p>
                      <a:pPr algn="ctr">
                        <a:lnSpc>
                          <a:spcPct val="115000"/>
                        </a:lnSpc>
                        <a:spcAft>
                          <a:spcPts val="0"/>
                        </a:spcAft>
                      </a:pPr>
                      <a:r>
                        <a:rPr lang="en-GB" sz="1400" dirty="0">
                          <a:effectLst/>
                          <a:latin typeface="Arial" panose="020B0604020202020204" pitchFamily="34" charset="0"/>
                          <a:cs typeface="Arial" panose="020B0604020202020204" pitchFamily="34" charset="0"/>
                        </a:rPr>
                        <a:t>Unit stream power (W m</a:t>
                      </a:r>
                      <a:r>
                        <a:rPr lang="en-GB" sz="1400" baseline="30000" dirty="0">
                          <a:effectLst/>
                          <a:latin typeface="Arial" panose="020B0604020202020204" pitchFamily="34" charset="0"/>
                          <a:cs typeface="Arial" panose="020B0604020202020204" pitchFamily="34" charset="0"/>
                        </a:rPr>
                        <a:t>-2</a:t>
                      </a:r>
                      <a:r>
                        <a:rPr lang="en-GB" sz="1400" dirty="0">
                          <a:effectLst/>
                          <a:latin typeface="Arial" panose="020B0604020202020204" pitchFamily="34" charset="0"/>
                          <a:cs typeface="Arial" panose="020B0604020202020204" pitchFamily="34" charset="0"/>
                        </a:rPr>
                        <a:t>)</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24611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 2, 4, 5</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rowSpan="2">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High energy, non-cohesive floodplains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A. Confined, coarse textured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&gt; 1000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24611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3, 6, 7</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B. Confined, vertical accretion</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300 – 1000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24611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8, 9, 15</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rowSpan="6">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Medium energy, non-cohesive floodplains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C. Braided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50 – 300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24611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10, 11</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D. Wandering, gravel-bed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30 – 200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43256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12, 13</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E. (Sinuous / meandering) lateral migration, non-scrolled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10 – 60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43256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13, 14</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F. (Sinuous / meandering) lateral migration, scrolled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10 – 60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43256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16, 17, 18</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G. (Sinuous / meandering) lateral migration, backswamp</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10  – 60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648844">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17, 18</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H. (Partly-confined, sinuous / meandering) lateral migration, counterpoint</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10  – 60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24611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20, 21</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rowSpan="2">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Low energy, cohesive floodplains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I. Laterally stable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&lt; 10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43256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19, 22</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J. Anabranching (low energy), organic rich</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&lt; 10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246110">
                <a:tc gridSpan="4">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Floodplain types defined by Nanson and </a:t>
                      </a:r>
                      <a:r>
                        <a:rPr lang="en-GB" sz="1400" dirty="0" err="1">
                          <a:effectLst/>
                          <a:latin typeface="Arial" panose="020B0604020202020204" pitchFamily="34" charset="0"/>
                          <a:cs typeface="Arial" panose="020B0604020202020204" pitchFamily="34" charset="0"/>
                        </a:rPr>
                        <a:t>Croke</a:t>
                      </a:r>
                      <a:r>
                        <a:rPr lang="en-GB" sz="1400" dirty="0">
                          <a:effectLst/>
                          <a:latin typeface="Arial" panose="020B0604020202020204" pitchFamily="34" charset="0"/>
                          <a:cs typeface="Arial" panose="020B0604020202020204" pitchFamily="34" charset="0"/>
                        </a:rPr>
                        <a:t> (1992) that are unlikely to be encountered in Europe</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hMerge="1">
                  <a:txBody>
                    <a:bodyPr/>
                    <a:lstStyle/>
                    <a:p>
                      <a:endParaRPr lang="en-GB"/>
                    </a:p>
                  </a:txBody>
                  <a:tcPr/>
                </a:tc>
                <a:tc hMerge="1">
                  <a:txBody>
                    <a:bodyPr/>
                    <a:lstStyle/>
                    <a:p>
                      <a:endParaRPr lang="en-GB"/>
                    </a:p>
                  </a:txBody>
                  <a:tcPr/>
                </a:tc>
                <a:tc hMerge="1">
                  <a:txBody>
                    <a:bodyPr/>
                    <a:lstStyle/>
                    <a:p>
                      <a:endParaRPr lang="en-GB"/>
                    </a:p>
                  </a:txBody>
                  <a:tcPr/>
                </a:tc>
              </a:tr>
              <a:tr h="49222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20 </a:t>
                      </a:r>
                    </a:p>
                    <a:p>
                      <a:pPr>
                        <a:lnSpc>
                          <a:spcPct val="115000"/>
                        </a:lnSpc>
                        <a:spcAft>
                          <a:spcPts val="0"/>
                        </a:spcAft>
                      </a:pPr>
                      <a:r>
                        <a:rPr lang="en-GB" sz="1400">
                          <a:effectLst/>
                          <a:latin typeface="Arial" panose="020B0604020202020204" pitchFamily="34" charset="0"/>
                          <a:cs typeface="Arial" panose="020B0604020202020204" pitchFamily="34" charset="0"/>
                        </a:rPr>
                        <a:t>(semi-arid)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rowSpan="2">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High energy, non-cohesive floodplains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K. Unconfined, vertical accretion, sandy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300 – 600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49222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16 </a:t>
                      </a:r>
                    </a:p>
                    <a:p>
                      <a:pPr>
                        <a:lnSpc>
                          <a:spcPct val="115000"/>
                        </a:lnSpc>
                        <a:spcAft>
                          <a:spcPts val="0"/>
                        </a:spcAft>
                      </a:pPr>
                      <a:r>
                        <a:rPr lang="en-GB" sz="1400">
                          <a:effectLst/>
                          <a:latin typeface="Arial" panose="020B0604020202020204" pitchFamily="34" charset="0"/>
                          <a:cs typeface="Arial" panose="020B0604020202020204" pitchFamily="34" charset="0"/>
                        </a:rPr>
                        <a:t>(semi-arid)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vMerge="1">
                  <a:txBody>
                    <a:bodyPr/>
                    <a:lstStyle/>
                    <a:p>
                      <a:endParaRPr lang="en-GB"/>
                    </a:p>
                  </a:txBody>
                  <a:tcPr/>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L. Cut and fill</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it-IT" sz="1400" dirty="0">
                          <a:effectLst/>
                          <a:latin typeface="Arial" panose="020B0604020202020204" pitchFamily="34" charset="0"/>
                          <a:cs typeface="Arial" panose="020B0604020202020204" pitchFamily="34" charset="0"/>
                        </a:rPr>
                        <a:t>~ </a:t>
                      </a:r>
                      <a:r>
                        <a:rPr lang="en-GB" sz="1400" dirty="0">
                          <a:effectLst/>
                          <a:latin typeface="Arial" panose="020B0604020202020204" pitchFamily="34" charset="0"/>
                          <a:cs typeface="Arial" panose="020B0604020202020204" pitchFamily="34" charset="0"/>
                        </a:rPr>
                        <a:t>300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r h="492220">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19, 22 </a:t>
                      </a:r>
                    </a:p>
                    <a:p>
                      <a:pPr>
                        <a:lnSpc>
                          <a:spcPct val="115000"/>
                        </a:lnSpc>
                        <a:spcAft>
                          <a:spcPts val="0"/>
                        </a:spcAft>
                      </a:pPr>
                      <a:r>
                        <a:rPr lang="en-GB" sz="1400">
                          <a:effectLst/>
                          <a:latin typeface="Arial" panose="020B0604020202020204" pitchFamily="34" charset="0"/>
                          <a:cs typeface="Arial" panose="020B0604020202020204" pitchFamily="34" charset="0"/>
                        </a:rPr>
                        <a:t>(semi-arid)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nSpc>
                          <a:spcPct val="115000"/>
                        </a:lnSpc>
                        <a:spcAft>
                          <a:spcPts val="0"/>
                        </a:spcAft>
                      </a:pPr>
                      <a:r>
                        <a:rPr lang="en-GB" sz="1400">
                          <a:effectLst/>
                          <a:latin typeface="Arial" panose="020B0604020202020204" pitchFamily="34" charset="0"/>
                          <a:cs typeface="Arial" panose="020B0604020202020204" pitchFamily="34" charset="0"/>
                        </a:rPr>
                        <a:t>Low energy, cohesive floodplains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nSpc>
                          <a:spcPct val="115000"/>
                        </a:lnSpc>
                        <a:spcAft>
                          <a:spcPts val="0"/>
                        </a:spcAft>
                      </a:pPr>
                      <a:r>
                        <a:rPr lang="en-GB" sz="1400" dirty="0">
                          <a:effectLst/>
                          <a:latin typeface="Arial" panose="020B0604020202020204" pitchFamily="34" charset="0"/>
                          <a:cs typeface="Arial" panose="020B0604020202020204" pitchFamily="34" charset="0"/>
                        </a:rPr>
                        <a:t>M. </a:t>
                      </a:r>
                      <a:r>
                        <a:rPr lang="en-GB" sz="1400" dirty="0" err="1">
                          <a:effectLst/>
                          <a:latin typeface="Arial" panose="020B0604020202020204" pitchFamily="34" charset="0"/>
                          <a:cs typeface="Arial" panose="020B0604020202020204" pitchFamily="34" charset="0"/>
                        </a:rPr>
                        <a:t>Anabranching</a:t>
                      </a:r>
                      <a:r>
                        <a:rPr lang="en-GB" sz="1400" dirty="0">
                          <a:effectLst/>
                          <a:latin typeface="Arial" panose="020B0604020202020204" pitchFamily="34" charset="0"/>
                          <a:cs typeface="Arial" panose="020B0604020202020204" pitchFamily="34" charset="0"/>
                        </a:rPr>
                        <a:t> (low energy), inorganic</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c>
                  <a:txBody>
                    <a:bodyPr/>
                    <a:lstStyle/>
                    <a:p>
                      <a:pPr algn="ctr">
                        <a:lnSpc>
                          <a:spcPct val="115000"/>
                        </a:lnSpc>
                        <a:spcAft>
                          <a:spcPts val="0"/>
                        </a:spcAft>
                      </a:pPr>
                      <a:r>
                        <a:rPr lang="en-GB" sz="1400" dirty="0">
                          <a:effectLst/>
                          <a:latin typeface="Arial" panose="020B0604020202020204" pitchFamily="34" charset="0"/>
                          <a:cs typeface="Arial" panose="020B0604020202020204" pitchFamily="34" charset="0"/>
                        </a:rPr>
                        <a:t>&lt; 10</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24107" marR="24107" marT="0" marB="0"/>
                </a:tc>
              </a:tr>
            </a:tbl>
          </a:graphicData>
        </a:graphic>
      </p:graphicFrame>
      <p:sp>
        <p:nvSpPr>
          <p:cNvPr id="2" name="TextBox 1"/>
          <p:cNvSpPr txBox="1"/>
          <p:nvPr/>
        </p:nvSpPr>
        <p:spPr>
          <a:xfrm>
            <a:off x="2958349" y="6610573"/>
            <a:ext cx="3036409" cy="261610"/>
          </a:xfrm>
          <a:prstGeom prst="rect">
            <a:avLst/>
          </a:prstGeom>
          <a:noFill/>
        </p:spPr>
        <p:txBody>
          <a:bodyPr wrap="none" rtlCol="0">
            <a:spAutoFit/>
          </a:bodyPr>
          <a:lstStyle/>
          <a:p>
            <a:r>
              <a:rPr lang="en-GB" sz="1100" dirty="0" smtClean="0">
                <a:solidFill>
                  <a:srgbClr val="006699"/>
                </a:solidFill>
                <a:latin typeface="Arial" panose="020B0604020202020204" pitchFamily="34" charset="0"/>
                <a:cs typeface="Arial" panose="020B0604020202020204" pitchFamily="34" charset="0"/>
              </a:rPr>
              <a:t>(Classification from Nanson and </a:t>
            </a:r>
            <a:r>
              <a:rPr lang="en-GB" sz="1100" dirty="0" err="1" smtClean="0">
                <a:solidFill>
                  <a:srgbClr val="006699"/>
                </a:solidFill>
                <a:latin typeface="Arial" panose="020B0604020202020204" pitchFamily="34" charset="0"/>
                <a:cs typeface="Arial" panose="020B0604020202020204" pitchFamily="34" charset="0"/>
              </a:rPr>
              <a:t>Croke</a:t>
            </a:r>
            <a:r>
              <a:rPr lang="en-GB" sz="1100" dirty="0" smtClean="0">
                <a:solidFill>
                  <a:srgbClr val="006699"/>
                </a:solidFill>
                <a:latin typeface="Arial" panose="020B0604020202020204" pitchFamily="34" charset="0"/>
                <a:cs typeface="Arial" panose="020B0604020202020204" pitchFamily="34" charset="0"/>
              </a:rPr>
              <a:t>, 1992)</a:t>
            </a:r>
            <a:endParaRPr lang="en-GB" sz="1100" dirty="0">
              <a:solidFill>
                <a:srgbClr val="006699"/>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204395" y="2705"/>
            <a:ext cx="8736405"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II WITHIN REACH FEATURES</a:t>
            </a:r>
            <a:endParaRPr lang="en-GB" dirty="0"/>
          </a:p>
        </p:txBody>
      </p:sp>
    </p:spTree>
    <p:extLst>
      <p:ext uri="{BB962C8B-B14F-4D97-AF65-F5344CB8AC3E}">
        <p14:creationId xmlns:p14="http://schemas.microsoft.com/office/powerpoint/2010/main" val="4261362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lum contrast="11000"/>
          </a:blip>
          <a:srcRect/>
          <a:stretch>
            <a:fillRect/>
          </a:stretch>
        </p:blipFill>
        <p:spPr bwMode="auto">
          <a:xfrm>
            <a:off x="70829" y="1285823"/>
            <a:ext cx="2275419" cy="2404663"/>
          </a:xfrm>
          <a:prstGeom prst="rect">
            <a:avLst/>
          </a:prstGeom>
          <a:noFill/>
          <a:ln w="9525">
            <a:noFill/>
            <a:miter lim="800000"/>
            <a:headEnd/>
            <a:tailEnd/>
          </a:ln>
        </p:spPr>
      </p:pic>
      <p:pic>
        <p:nvPicPr>
          <p:cNvPr id="6" name="Picture 5"/>
          <p:cNvPicPr>
            <a:picLocks noChangeAspect="1" noChangeArrowheads="1"/>
          </p:cNvPicPr>
          <p:nvPr/>
        </p:nvPicPr>
        <p:blipFill>
          <a:blip r:embed="rId4" cstate="print">
            <a:lum contrast="11000"/>
          </a:blip>
          <a:srcRect/>
          <a:stretch>
            <a:fillRect/>
          </a:stretch>
        </p:blipFill>
        <p:spPr bwMode="auto">
          <a:xfrm>
            <a:off x="2288601" y="1315959"/>
            <a:ext cx="2196127" cy="2333830"/>
          </a:xfrm>
          <a:prstGeom prst="rect">
            <a:avLst/>
          </a:prstGeom>
          <a:noFill/>
          <a:ln w="9525">
            <a:noFill/>
            <a:miter lim="800000"/>
            <a:headEnd/>
            <a:tailEnd/>
          </a:ln>
        </p:spPr>
      </p:pic>
      <p:pic>
        <p:nvPicPr>
          <p:cNvPr id="7" name="Picture 6"/>
          <p:cNvPicPr>
            <a:picLocks noChangeAspect="1" noChangeArrowheads="1"/>
          </p:cNvPicPr>
          <p:nvPr/>
        </p:nvPicPr>
        <p:blipFill>
          <a:blip r:embed="rId5" cstate="print">
            <a:lum contrast="11000"/>
          </a:blip>
          <a:srcRect/>
          <a:stretch>
            <a:fillRect/>
          </a:stretch>
        </p:blipFill>
        <p:spPr bwMode="auto">
          <a:xfrm>
            <a:off x="4391071" y="1303332"/>
            <a:ext cx="2288224" cy="2367281"/>
          </a:xfrm>
          <a:prstGeom prst="rect">
            <a:avLst/>
          </a:prstGeom>
          <a:noFill/>
          <a:ln w="9525">
            <a:noFill/>
            <a:miter lim="800000"/>
            <a:headEnd/>
            <a:tailEnd/>
          </a:ln>
        </p:spPr>
      </p:pic>
      <p:pic>
        <p:nvPicPr>
          <p:cNvPr id="8" name="Picture 7"/>
          <p:cNvPicPr>
            <a:picLocks noChangeAspect="1" noChangeArrowheads="1"/>
          </p:cNvPicPr>
          <p:nvPr/>
        </p:nvPicPr>
        <p:blipFill>
          <a:blip r:embed="rId6" cstate="print">
            <a:lum contrast="11000"/>
          </a:blip>
          <a:srcRect/>
          <a:stretch>
            <a:fillRect/>
          </a:stretch>
        </p:blipFill>
        <p:spPr bwMode="auto">
          <a:xfrm>
            <a:off x="6664723" y="1284265"/>
            <a:ext cx="2386037" cy="2406221"/>
          </a:xfrm>
          <a:prstGeom prst="rect">
            <a:avLst/>
          </a:prstGeom>
          <a:noFill/>
          <a:ln w="9525">
            <a:noFill/>
            <a:miter lim="800000"/>
            <a:headEnd/>
            <a:tailEnd/>
          </a:ln>
        </p:spPr>
      </p:pic>
      <p:pic>
        <p:nvPicPr>
          <p:cNvPr id="9" name="Picture 8"/>
          <p:cNvPicPr>
            <a:picLocks noChangeAspect="1" noChangeArrowheads="1"/>
          </p:cNvPicPr>
          <p:nvPr/>
        </p:nvPicPr>
        <p:blipFill>
          <a:blip r:embed="rId7" cstate="print">
            <a:lum contrast="11000"/>
          </a:blip>
          <a:srcRect/>
          <a:stretch>
            <a:fillRect/>
          </a:stretch>
        </p:blipFill>
        <p:spPr bwMode="auto">
          <a:xfrm>
            <a:off x="70829" y="3761393"/>
            <a:ext cx="2326656" cy="2470388"/>
          </a:xfrm>
          <a:prstGeom prst="rect">
            <a:avLst/>
          </a:prstGeom>
          <a:noFill/>
          <a:ln w="9525">
            <a:noFill/>
            <a:miter lim="800000"/>
            <a:headEnd/>
            <a:tailEnd/>
          </a:ln>
        </p:spPr>
      </p:pic>
      <p:pic>
        <p:nvPicPr>
          <p:cNvPr id="10" name="Picture 9"/>
          <p:cNvPicPr>
            <a:picLocks noChangeAspect="1" noChangeArrowheads="1"/>
          </p:cNvPicPr>
          <p:nvPr/>
        </p:nvPicPr>
        <p:blipFill>
          <a:blip r:embed="rId8" cstate="print">
            <a:lum contrast="11000"/>
          </a:blip>
          <a:srcRect/>
          <a:stretch>
            <a:fillRect/>
          </a:stretch>
        </p:blipFill>
        <p:spPr bwMode="auto">
          <a:xfrm>
            <a:off x="2357239" y="3826144"/>
            <a:ext cx="2165357" cy="2429174"/>
          </a:xfrm>
          <a:prstGeom prst="rect">
            <a:avLst/>
          </a:prstGeom>
          <a:noFill/>
          <a:ln w="9525">
            <a:noFill/>
            <a:miter lim="800000"/>
            <a:headEnd/>
            <a:tailEnd/>
          </a:ln>
        </p:spPr>
      </p:pic>
      <p:pic>
        <p:nvPicPr>
          <p:cNvPr id="11" name="Picture 10"/>
          <p:cNvPicPr>
            <a:picLocks noChangeAspect="1" noChangeArrowheads="1"/>
          </p:cNvPicPr>
          <p:nvPr/>
        </p:nvPicPr>
        <p:blipFill>
          <a:blip r:embed="rId9" cstate="print">
            <a:lum contrast="11000"/>
          </a:blip>
          <a:srcRect/>
          <a:stretch>
            <a:fillRect/>
          </a:stretch>
        </p:blipFill>
        <p:spPr bwMode="auto">
          <a:xfrm>
            <a:off x="4482350" y="3797347"/>
            <a:ext cx="2326757" cy="2494584"/>
          </a:xfrm>
          <a:prstGeom prst="rect">
            <a:avLst/>
          </a:prstGeom>
          <a:noFill/>
          <a:ln w="9525">
            <a:noFill/>
            <a:miter lim="800000"/>
            <a:headEnd/>
            <a:tailEnd/>
          </a:ln>
        </p:spPr>
      </p:pic>
      <p:pic>
        <p:nvPicPr>
          <p:cNvPr id="12" name="Picture 11"/>
          <p:cNvPicPr>
            <a:picLocks noChangeAspect="1" noChangeArrowheads="1"/>
          </p:cNvPicPr>
          <p:nvPr/>
        </p:nvPicPr>
        <p:blipFill>
          <a:blip r:embed="rId10" cstate="print">
            <a:lum contrast="11000"/>
          </a:blip>
          <a:srcRect/>
          <a:stretch>
            <a:fillRect/>
          </a:stretch>
        </p:blipFill>
        <p:spPr bwMode="auto">
          <a:xfrm>
            <a:off x="6615623" y="3792758"/>
            <a:ext cx="2386039" cy="2429174"/>
          </a:xfrm>
          <a:prstGeom prst="rect">
            <a:avLst/>
          </a:prstGeom>
          <a:noFill/>
          <a:ln w="9525">
            <a:noFill/>
            <a:miter lim="800000"/>
            <a:headEnd/>
            <a:tailEnd/>
          </a:ln>
        </p:spPr>
      </p:pic>
      <p:sp>
        <p:nvSpPr>
          <p:cNvPr id="13" name="TextBox 12"/>
          <p:cNvSpPr txBox="1"/>
          <p:nvPr/>
        </p:nvSpPr>
        <p:spPr>
          <a:xfrm>
            <a:off x="270143" y="6330377"/>
            <a:ext cx="4872011"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Diagrams from Nanson &amp; </a:t>
            </a:r>
            <a:r>
              <a:rPr lang="en-GB" sz="1100" dirty="0" err="1" smtClean="0">
                <a:latin typeface="Arial" panose="020B0604020202020204" pitchFamily="34" charset="0"/>
                <a:cs typeface="Arial" panose="020B0604020202020204" pitchFamily="34" charset="0"/>
              </a:rPr>
              <a:t>Croke</a:t>
            </a:r>
            <a:r>
              <a:rPr lang="en-GB" sz="1100" dirty="0" smtClean="0">
                <a:latin typeface="Arial" panose="020B0604020202020204" pitchFamily="34" charset="0"/>
                <a:cs typeface="Arial" panose="020B0604020202020204" pitchFamily="34" charset="0"/>
              </a:rPr>
              <a:t>, 1992, Geomorphology</a:t>
            </a:r>
            <a:endParaRPr lang="en-GB" sz="1100" dirty="0">
              <a:latin typeface="Arial" panose="020B0604020202020204" pitchFamily="34" charset="0"/>
              <a:cs typeface="Arial" panose="020B0604020202020204" pitchFamily="34" charset="0"/>
            </a:endParaRPr>
          </a:p>
        </p:txBody>
      </p:sp>
      <p:sp>
        <p:nvSpPr>
          <p:cNvPr id="14" name="TextBox 13"/>
          <p:cNvSpPr txBox="1"/>
          <p:nvPr/>
        </p:nvSpPr>
        <p:spPr>
          <a:xfrm>
            <a:off x="212744" y="420074"/>
            <a:ext cx="8605941" cy="707886"/>
          </a:xfrm>
          <a:prstGeom prst="rect">
            <a:avLst/>
          </a:prstGeom>
          <a:noFill/>
        </p:spPr>
        <p:txBody>
          <a:bodyPr wrap="square" rtlCol="0">
            <a:spAutoFit/>
          </a:bodyPr>
          <a:lstStyle/>
          <a:p>
            <a:pPr algn="ct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Different floodplain types have distinctive sets of geomorphic units reflecting the formative river type</a:t>
            </a:r>
            <a:endParaRPr lang="en-GB" sz="2000" dirty="0"/>
          </a:p>
        </p:txBody>
      </p:sp>
      <p:sp>
        <p:nvSpPr>
          <p:cNvPr id="16" name="Title 1"/>
          <p:cNvSpPr txBox="1">
            <a:spLocks/>
          </p:cNvSpPr>
          <p:nvPr/>
        </p:nvSpPr>
        <p:spPr bwMode="auto">
          <a:xfrm>
            <a:off x="204395" y="2705"/>
            <a:ext cx="8736405"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II WITHIN REACH FEATURES</a:t>
            </a:r>
            <a:endParaRPr lang="en-GB" dirty="0"/>
          </a:p>
        </p:txBody>
      </p:sp>
    </p:spTree>
    <p:extLst>
      <p:ext uri="{BB962C8B-B14F-4D97-AF65-F5344CB8AC3E}">
        <p14:creationId xmlns:p14="http://schemas.microsoft.com/office/powerpoint/2010/main" val="283771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59931" y="801997"/>
            <a:ext cx="8559538" cy="5719514"/>
          </a:xfrm>
          <a:prstGeom prst="rect">
            <a:avLst/>
          </a:prstGeom>
          <a:noFill/>
        </p:spPr>
        <p:txBody>
          <a:bodyPr wrap="square" rtlCol="0">
            <a:spAutoFit/>
          </a:bodyPr>
          <a:lstStyle/>
          <a:p>
            <a:pP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Reach and within-reach indicators feed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into reach-based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assessments: </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1000"/>
              </a:spcAft>
              <a:buClr>
                <a:srgbClr val="FF0000"/>
              </a:buClr>
              <a:buFont typeface="Wingdings" panose="05000000000000000000" pitchFamily="2" charset="2"/>
              <a:buChar char="Ø"/>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CHANNEL TYPE AND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DIMENSIONS: </a:t>
            </a:r>
            <a:r>
              <a:rPr lang="en-GB" sz="1800" dirty="0">
                <a:latin typeface="Verdana" panose="020B0604030504040204" pitchFamily="34" charset="0"/>
                <a:ea typeface="Verdana" panose="020B0604030504040204" pitchFamily="34" charset="0"/>
                <a:cs typeface="Verdana" panose="020B0604030504040204" pitchFamily="34" charset="0"/>
              </a:rPr>
              <a:t>River type, floodplain type, river channel dimensions and dynamics, bed and bank sediment type</a:t>
            </a:r>
            <a:r>
              <a:rPr lang="en-GB" sz="1800" dirty="0" smtClean="0">
                <a:latin typeface="Verdana" panose="020B0604030504040204" pitchFamily="34" charset="0"/>
                <a:ea typeface="Verdana" panose="020B0604030504040204" pitchFamily="34" charset="0"/>
                <a:cs typeface="Verdana" panose="020B0604030504040204" pitchFamily="34" charset="0"/>
              </a:rPr>
              <a:t>.</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1000"/>
              </a:spcAft>
              <a:buClr>
                <a:srgbClr val="FF0000"/>
              </a:buClr>
              <a:buFont typeface="Wingdings" panose="05000000000000000000" pitchFamily="2" charset="2"/>
              <a:buChar char="Ø"/>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HYDROMORPHOLOGICAL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FUNCTION:</a:t>
            </a:r>
            <a:r>
              <a:rPr lang="en-GB" sz="1800" dirty="0">
                <a:latin typeface="Verdana" panose="020B0604030504040204" pitchFamily="34" charset="0"/>
                <a:ea typeface="Verdana" panose="020B0604030504040204" pitchFamily="34" charset="0"/>
                <a:cs typeface="Verdana" panose="020B0604030504040204" pitchFamily="34" charset="0"/>
              </a:rPr>
              <a:t> (based on for example) Channel and floodplain units typical? Extent of bars, benches and islands. Extent of eroding and aggrading banks. Presence of aquatic plant, riparian tree and wood dependent geomorphic units.</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1000"/>
              </a:spcAft>
              <a:buClr>
                <a:srgbClr val="FF0000"/>
              </a:buClr>
              <a:buFont typeface="Wingdings" panose="05000000000000000000" pitchFamily="2" charset="2"/>
              <a:buChar char="Ø"/>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HYDROMORPHOLOGICAL ALTERATION /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ARTIFICIALITY: </a:t>
            </a:r>
            <a:r>
              <a:rPr lang="en-GB" sz="1800" dirty="0" smtClean="0">
                <a:latin typeface="Verdana" panose="020B0604030504040204" pitchFamily="34" charset="0"/>
                <a:ea typeface="Verdana" panose="020B0604030504040204" pitchFamily="34" charset="0"/>
                <a:cs typeface="Verdana" panose="020B0604030504040204" pitchFamily="34" charset="0"/>
              </a:rPr>
              <a:t>(</a:t>
            </a:r>
            <a:r>
              <a:rPr lang="en-GB" sz="1800" dirty="0">
                <a:latin typeface="Verdana" panose="020B0604030504040204" pitchFamily="34" charset="0"/>
                <a:ea typeface="Verdana" panose="020B0604030504040204" pitchFamily="34" charset="0"/>
                <a:cs typeface="Verdana" panose="020B0604030504040204" pitchFamily="34" charset="0"/>
              </a:rPr>
              <a:t>based on for example) Interruptions to longitudinal continuity. Interruptions to lateral continuity. Potential for the river to adjust its dimensions and position.</a:t>
            </a:r>
          </a:p>
          <a:p>
            <a:pPr marL="285750" indent="-285750">
              <a:spcAft>
                <a:spcPts val="1000"/>
              </a:spcAft>
              <a:buClr>
                <a:srgbClr val="FF0000"/>
              </a:buClr>
              <a:buFont typeface="Wingdings" panose="05000000000000000000" pitchFamily="2" charset="2"/>
              <a:buChar char="Ø"/>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RIPARIAN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CORRIDOR ALTERATION /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ARTIFICIALITY: </a:t>
            </a:r>
            <a:r>
              <a:rPr lang="en-GB" sz="1800" dirty="0">
                <a:latin typeface="Verdana" panose="020B0604030504040204" pitchFamily="34" charset="0"/>
                <a:ea typeface="Verdana" panose="020B0604030504040204" pitchFamily="34" charset="0"/>
                <a:cs typeface="Verdana" panose="020B0604030504040204" pitchFamily="34" charset="0"/>
              </a:rPr>
              <a:t>(based on for example) Extent of riparian vegetation. Naturalness of spatial and age structure of riparian vegetation. Presence and abundance of large wood.</a:t>
            </a:r>
          </a:p>
          <a:p>
            <a:pPr marL="285750" indent="-285750">
              <a:spcAft>
                <a:spcPts val="1000"/>
              </a:spcAft>
              <a:buClr>
                <a:srgbClr val="FF0000"/>
              </a:buClr>
              <a:buFont typeface="Wingdings" panose="05000000000000000000" pitchFamily="2" charset="2"/>
              <a:buChar char="Ø"/>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HYDROMORPHOLOGICAL ADJUSTMENT: </a:t>
            </a:r>
            <a:r>
              <a:rPr lang="en-GB" sz="1800" dirty="0">
                <a:latin typeface="Verdana" panose="020B0604030504040204" pitchFamily="34" charset="0"/>
                <a:ea typeface="Verdana" panose="020B0604030504040204" pitchFamily="34" charset="0"/>
                <a:cs typeface="Verdana" panose="020B0604030504040204" pitchFamily="34" charset="0"/>
              </a:rPr>
              <a:t>Extent of indicators of contemporary adjustment. Degree and nature of past channel adjustments.</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tle 1"/>
          <p:cNvSpPr txBox="1">
            <a:spLocks/>
          </p:cNvSpPr>
          <p:nvPr/>
        </p:nvSpPr>
        <p:spPr bwMode="auto">
          <a:xfrm>
            <a:off x="391768" y="117491"/>
            <a:ext cx="8370999"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REACH &amp; WITHIN-REACH</a:t>
            </a:r>
            <a:endParaRPr lang="en-GB" dirty="0"/>
          </a:p>
        </p:txBody>
      </p:sp>
    </p:spTree>
    <p:extLst>
      <p:ext uri="{BB962C8B-B14F-4D97-AF65-F5344CB8AC3E}">
        <p14:creationId xmlns:p14="http://schemas.microsoft.com/office/powerpoint/2010/main" val="850233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p:nvPr/>
        </p:nvGrpSpPr>
        <p:grpSpPr>
          <a:xfrm>
            <a:off x="424089" y="1871068"/>
            <a:ext cx="2520234" cy="4477757"/>
            <a:chOff x="3018423" y="1658423"/>
            <a:chExt cx="2520234" cy="4477757"/>
          </a:xfrm>
        </p:grpSpPr>
        <p:sp>
          <p:nvSpPr>
            <p:cNvPr id="5" name="Curved Left Arrow 4"/>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Curved Left Arrow 5"/>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7" name="Left-Right Arrow 6"/>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Down Arrow 7"/>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9" name="Left-Right Arrow 8"/>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Rectangle 9"/>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1" name="Rectangle 10"/>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2" name="Rectangle 11"/>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3" name="Group 12"/>
            <p:cNvGrpSpPr/>
            <p:nvPr/>
          </p:nvGrpSpPr>
          <p:grpSpPr>
            <a:xfrm>
              <a:off x="3458912" y="1658423"/>
              <a:ext cx="1690721" cy="2381788"/>
              <a:chOff x="1160929" y="130782"/>
              <a:chExt cx="2108481" cy="4135594"/>
            </a:xfrm>
          </p:grpSpPr>
          <p:sp>
            <p:nvSpPr>
              <p:cNvPr id="14" name="Rectangle 13"/>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5" name="Rectangle 14"/>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6" name="Rectangle 15"/>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7" name="Rectangle 16"/>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18" name="Rectangle 17"/>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19" name="Down Arrow 18"/>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0" name="Down Arrow 19"/>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1" name="Down Arrow 20"/>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24" name="Oval 23"/>
          <p:cNvSpPr/>
          <p:nvPr/>
        </p:nvSpPr>
        <p:spPr>
          <a:xfrm>
            <a:off x="659219" y="1779181"/>
            <a:ext cx="2119423" cy="2075281"/>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p:cNvSpPr txBox="1"/>
          <p:nvPr/>
        </p:nvSpPr>
        <p:spPr>
          <a:xfrm>
            <a:off x="2995324" y="1625837"/>
            <a:ext cx="5985643" cy="4611519"/>
          </a:xfrm>
          <a:prstGeom prst="rect">
            <a:avLst/>
          </a:prstGeom>
          <a:noFill/>
        </p:spPr>
        <p:txBody>
          <a:bodyPr wrap="square" rtlCol="0">
            <a:spAutoFit/>
          </a:bodyPr>
          <a:lstStyle/>
          <a:p>
            <a:pP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III: CATCHMENT TO REACH PROCESSES</a:t>
            </a:r>
          </a:p>
          <a:p>
            <a:pP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How is the reach affected by larger-scale influences?</a:t>
            </a:r>
          </a:p>
          <a:p>
            <a:pPr>
              <a:spcAft>
                <a:spcPts val="1000"/>
              </a:spcAft>
            </a:pPr>
            <a:r>
              <a:rPr lang="en-GB" sz="18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Present Flow and Sediment Supply Processes?</a:t>
            </a:r>
            <a:endParaRPr lang="en-GB" sz="18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Reach type appropriate for current flow and sediment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supply?</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spcAft>
                <a:spcPts val="1000"/>
              </a:spcAft>
              <a:buClr>
                <a:srgbClr val="FF0000"/>
              </a:buClr>
              <a:buFont typeface="Wingdings" panose="05000000000000000000" pitchFamily="2" charset="2"/>
              <a:buChar char="Ø"/>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Are other river types in the same landscape unit more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appropriate for current flow and sediment supply?</a:t>
            </a:r>
            <a:endPar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Aft>
                <a:spcPts val="1000"/>
              </a:spcAft>
              <a:buClr>
                <a:srgbClr val="FF0000"/>
              </a:buClr>
            </a:pPr>
            <a:r>
              <a:rPr lang="en-GB" sz="18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Process Changes Induced by..?</a:t>
            </a:r>
            <a:endParaRPr lang="en-GB" sz="18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Changes in catchment land use?</a:t>
            </a:r>
          </a:p>
          <a:p>
            <a:pPr marL="342900" indent="-342900">
              <a:buClr>
                <a:srgbClr val="FF0000"/>
              </a:buClr>
              <a:buFont typeface="Wingdings" panose="05000000000000000000" pitchFamily="2" charset="2"/>
              <a:buChar char="Ø"/>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Changes in channel interventions (dams, weirs, reinforcement)?</a:t>
            </a:r>
          </a:p>
        </p:txBody>
      </p:sp>
      <p:sp>
        <p:nvSpPr>
          <p:cNvPr id="27" name="Title 1"/>
          <p:cNvSpPr txBox="1">
            <a:spLocks/>
          </p:cNvSpPr>
          <p:nvPr/>
        </p:nvSpPr>
        <p:spPr bwMode="auto">
          <a:xfrm>
            <a:off x="172125" y="1186051"/>
            <a:ext cx="8940800"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sz="1500" dirty="0" smtClean="0"/>
              <a:t>THE REFORM FRAMEWORK: 3. ASSESSMENT, III CATCHMENT–REACH PROCESSES</a:t>
            </a:r>
            <a:endParaRPr lang="en-GB" sz="1500" dirty="0"/>
          </a:p>
        </p:txBody>
      </p:sp>
    </p:spTree>
    <p:extLst>
      <p:ext uri="{BB962C8B-B14F-4D97-AF65-F5344CB8AC3E}">
        <p14:creationId xmlns:p14="http://schemas.microsoft.com/office/powerpoint/2010/main" val="296064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914402" y="507039"/>
            <a:ext cx="7281254" cy="369332"/>
          </a:xfrm>
          <a:prstGeom prst="rect">
            <a:avLst/>
          </a:prstGeom>
          <a:noFill/>
        </p:spPr>
        <p:txBody>
          <a:bodyPr wrap="square" rtlCol="0">
            <a:spAutoFit/>
          </a:bodyPr>
          <a:lstStyle/>
          <a:p>
            <a:pPr algn="ct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SPACE-TIME LINKAGES AND TRAJECTORIES OF CHANGE</a:t>
            </a:r>
          </a:p>
        </p:txBody>
      </p:sp>
      <p:pic>
        <p:nvPicPr>
          <p:cNvPr id="7" name="Picture 6"/>
          <p:cNvPicPr/>
          <p:nvPr/>
        </p:nvPicPr>
        <p:blipFill>
          <a:blip r:embed="rId3" cstate="print"/>
          <a:srcRect/>
          <a:stretch>
            <a:fillRect/>
          </a:stretch>
        </p:blipFill>
        <p:spPr bwMode="auto">
          <a:xfrm>
            <a:off x="591674" y="925158"/>
            <a:ext cx="8186570" cy="5346553"/>
          </a:xfrm>
          <a:prstGeom prst="rect">
            <a:avLst/>
          </a:prstGeom>
          <a:noFill/>
          <a:ln w="9525">
            <a:noFill/>
            <a:miter lim="800000"/>
            <a:headEnd/>
            <a:tailEnd/>
          </a:ln>
        </p:spPr>
      </p:pic>
      <p:sp>
        <p:nvSpPr>
          <p:cNvPr id="8" name="Title 1"/>
          <p:cNvSpPr txBox="1">
            <a:spLocks/>
          </p:cNvSpPr>
          <p:nvPr/>
        </p:nvSpPr>
        <p:spPr bwMode="auto">
          <a:xfrm>
            <a:off x="129093" y="2705"/>
            <a:ext cx="8940800"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IV SPACE-TIME-TRAJECTORIES</a:t>
            </a:r>
            <a:endParaRPr lang="en-GB" dirty="0"/>
          </a:p>
        </p:txBody>
      </p:sp>
      <p:sp>
        <p:nvSpPr>
          <p:cNvPr id="9" name="TextBox 8"/>
          <p:cNvSpPr txBox="1"/>
          <p:nvPr/>
        </p:nvSpPr>
        <p:spPr>
          <a:xfrm>
            <a:off x="5519865" y="6330377"/>
            <a:ext cx="3860793"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from </a:t>
            </a:r>
            <a:r>
              <a:rPr lang="en-GB" sz="1100" dirty="0" err="1" smtClean="0">
                <a:latin typeface="Arial" panose="020B0604020202020204" pitchFamily="34" charset="0"/>
                <a:cs typeface="Arial" panose="020B0604020202020204" pitchFamily="34" charset="0"/>
              </a:rPr>
              <a:t>Belletti</a:t>
            </a:r>
            <a:r>
              <a:rPr lang="en-GB" sz="1100" dirty="0" smtClean="0">
                <a:latin typeface="Arial" panose="020B0604020202020204" pitchFamily="34" charset="0"/>
                <a:cs typeface="Arial" panose="020B0604020202020204" pitchFamily="34" charset="0"/>
              </a:rPr>
              <a:t> et al., 2015, Aquatic Sciences</a:t>
            </a:r>
            <a:endParaRPr lang="en-GB" sz="1100" dirty="0">
              <a:latin typeface="Arial" panose="020B0604020202020204" pitchFamily="34" charset="0"/>
              <a:cs typeface="Arial" panose="020B0604020202020204" pitchFamily="34" charset="0"/>
            </a:endParaRPr>
          </a:p>
        </p:txBody>
      </p:sp>
      <p:sp>
        <p:nvSpPr>
          <p:cNvPr id="10" name="TextBox 9"/>
          <p:cNvSpPr txBox="1"/>
          <p:nvPr/>
        </p:nvSpPr>
        <p:spPr>
          <a:xfrm>
            <a:off x="55580" y="6328703"/>
            <a:ext cx="7281254" cy="369332"/>
          </a:xfrm>
          <a:prstGeom prst="rect">
            <a:avLst/>
          </a:prstGeom>
          <a:noFill/>
        </p:spPr>
        <p:txBody>
          <a:bodyPr wrap="square" rtlCol="0">
            <a:spAutoFit/>
          </a:bodyPr>
          <a:lstStyle/>
          <a:p>
            <a:pP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RIVER MAGRA, ITALY: SPATIAL LINKAGES</a:t>
            </a:r>
          </a:p>
        </p:txBody>
      </p:sp>
    </p:spTree>
    <p:extLst>
      <p:ext uri="{BB962C8B-B14F-4D97-AF65-F5344CB8AC3E}">
        <p14:creationId xmlns:p14="http://schemas.microsoft.com/office/powerpoint/2010/main" val="324987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2163" y="13458"/>
            <a:ext cx="7532687" cy="360362"/>
          </a:xfrm>
        </p:spPr>
        <p:txBody>
          <a:bodyPr/>
          <a:lstStyle/>
          <a:p>
            <a:pPr algn="ctr"/>
            <a:r>
              <a:rPr lang="en-GB" dirty="0" smtClean="0"/>
              <a:t>OUTLINE</a:t>
            </a:r>
            <a:endParaRPr lang="en-GB" dirty="0"/>
          </a:p>
        </p:txBody>
      </p:sp>
      <p:sp>
        <p:nvSpPr>
          <p:cNvPr id="3" name="Content Placeholder 2"/>
          <p:cNvSpPr>
            <a:spLocks noGrp="1"/>
          </p:cNvSpPr>
          <p:nvPr>
            <p:ph idx="1"/>
          </p:nvPr>
        </p:nvSpPr>
        <p:spPr>
          <a:xfrm>
            <a:off x="260924" y="404796"/>
            <a:ext cx="8652293" cy="6321731"/>
          </a:xfrm>
        </p:spPr>
        <p:txBody>
          <a:bodyPr/>
          <a:lstStyle/>
          <a:p>
            <a:pPr marL="0" indent="0" algn="ctr">
              <a:buClr>
                <a:srgbClr val="FF0000"/>
              </a:buClr>
              <a:buNone/>
            </a:pPr>
            <a:r>
              <a:rPr lang="en-GB" dirty="0" smtClean="0"/>
              <a:t>The REFORM Framework: Working with river processes</a:t>
            </a:r>
          </a:p>
          <a:p>
            <a:pPr marL="0" indent="0" algn="ctr">
              <a:buClr>
                <a:srgbClr val="FF0000"/>
              </a:buClr>
              <a:buNone/>
            </a:pPr>
            <a:endParaRPr lang="en-GB" dirty="0" smtClean="0"/>
          </a:p>
          <a:p>
            <a:pPr marL="896938" indent="-534988">
              <a:buClr>
                <a:srgbClr val="FF0000"/>
              </a:buClr>
              <a:buFont typeface="Wingdings" panose="05000000000000000000" pitchFamily="2" charset="2"/>
              <a:buChar char="Ø"/>
            </a:pPr>
            <a:r>
              <a:rPr lang="en-GB" dirty="0" smtClean="0"/>
              <a:t>Aims</a:t>
            </a:r>
          </a:p>
          <a:p>
            <a:pPr marL="896938" indent="-534988">
              <a:buClr>
                <a:srgbClr val="FF0000"/>
              </a:buClr>
              <a:buFont typeface="Wingdings" panose="05000000000000000000" pitchFamily="2" charset="2"/>
              <a:buChar char="Ø"/>
            </a:pPr>
            <a:r>
              <a:rPr lang="en-GB" dirty="0" smtClean="0"/>
              <a:t>Analysis stages</a:t>
            </a:r>
          </a:p>
          <a:p>
            <a:pPr marL="1527175" indent="-635000">
              <a:buClr>
                <a:srgbClr val="FF0000"/>
              </a:buClr>
              <a:buFont typeface="+mj-lt"/>
              <a:buAutoNum type="arabicPeriod"/>
            </a:pPr>
            <a:r>
              <a:rPr lang="en-GB" dirty="0" smtClean="0"/>
              <a:t>Delineation</a:t>
            </a:r>
          </a:p>
          <a:p>
            <a:pPr marL="1527175" indent="-635000">
              <a:buClr>
                <a:srgbClr val="FF0000"/>
              </a:buClr>
              <a:buFont typeface="+mj-lt"/>
              <a:buAutoNum type="arabicPeriod"/>
            </a:pPr>
            <a:r>
              <a:rPr lang="en-GB" dirty="0" smtClean="0"/>
              <a:t>Characterisation -&gt; Indicators</a:t>
            </a:r>
          </a:p>
          <a:p>
            <a:pPr marL="1527175" indent="-635000">
              <a:buClr>
                <a:srgbClr val="FF0000"/>
              </a:buClr>
              <a:buFont typeface="+mj-lt"/>
              <a:buAutoNum type="arabicPeriod"/>
            </a:pPr>
            <a:r>
              <a:rPr lang="en-GB" dirty="0" smtClean="0"/>
              <a:t>Assessment</a:t>
            </a:r>
          </a:p>
          <a:p>
            <a:pPr marL="2065338" indent="-538163">
              <a:buClr>
                <a:srgbClr val="FF0000"/>
              </a:buClr>
              <a:buNone/>
            </a:pPr>
            <a:r>
              <a:rPr lang="en-GB" dirty="0" smtClean="0">
                <a:solidFill>
                  <a:srgbClr val="FF0000"/>
                </a:solidFill>
              </a:rPr>
              <a:t>I:</a:t>
            </a:r>
            <a:r>
              <a:rPr lang="en-GB" dirty="0" smtClean="0"/>
              <a:t>   River Type</a:t>
            </a:r>
          </a:p>
          <a:p>
            <a:pPr marL="2065338" indent="-538163">
              <a:buClr>
                <a:srgbClr val="FF0000"/>
              </a:buClr>
              <a:buNone/>
            </a:pPr>
            <a:r>
              <a:rPr lang="en-GB" dirty="0" smtClean="0">
                <a:solidFill>
                  <a:srgbClr val="FF0000"/>
                </a:solidFill>
              </a:rPr>
              <a:t>II:</a:t>
            </a:r>
            <a:r>
              <a:rPr lang="en-GB" dirty="0" smtClean="0"/>
              <a:t>  Within Reach Features (and Human Interventions)</a:t>
            </a:r>
          </a:p>
          <a:p>
            <a:pPr marL="2065338" indent="-538163">
              <a:buClr>
                <a:srgbClr val="FF0000"/>
              </a:buClr>
              <a:buNone/>
            </a:pPr>
            <a:r>
              <a:rPr lang="en-GB" dirty="0" smtClean="0">
                <a:solidFill>
                  <a:srgbClr val="FF0000"/>
                </a:solidFill>
              </a:rPr>
              <a:t>III:</a:t>
            </a:r>
            <a:r>
              <a:rPr lang="en-GB" dirty="0" smtClean="0"/>
              <a:t> Catchment to Reach Processes </a:t>
            </a:r>
            <a:r>
              <a:rPr lang="en-GB" dirty="0"/>
              <a:t>(and Human Interventions</a:t>
            </a:r>
            <a:r>
              <a:rPr lang="en-GB" dirty="0" smtClean="0"/>
              <a:t>)</a:t>
            </a:r>
          </a:p>
          <a:p>
            <a:pPr marL="2065338" indent="-538163">
              <a:buClr>
                <a:srgbClr val="FF0000"/>
              </a:buClr>
              <a:buNone/>
            </a:pPr>
            <a:r>
              <a:rPr lang="en-GB" dirty="0" smtClean="0">
                <a:solidFill>
                  <a:srgbClr val="FF0000"/>
                </a:solidFill>
              </a:rPr>
              <a:t>IV:</a:t>
            </a:r>
            <a:r>
              <a:rPr lang="en-GB" dirty="0" smtClean="0"/>
              <a:t> Space-time linkages and trajectories of change</a:t>
            </a:r>
          </a:p>
          <a:p>
            <a:pPr marL="1527175" indent="-635000">
              <a:buClr>
                <a:srgbClr val="FF0000"/>
              </a:buClr>
              <a:buFont typeface="+mj-lt"/>
              <a:buAutoNum type="arabicPeriod" startAt="4"/>
            </a:pPr>
            <a:r>
              <a:rPr lang="en-GB" dirty="0" smtClean="0"/>
              <a:t>Future scenarios</a:t>
            </a:r>
          </a:p>
          <a:p>
            <a:pPr marL="896938" indent="-534988">
              <a:buClr>
                <a:srgbClr val="FF0000"/>
              </a:buClr>
              <a:buFont typeface="Wingdings" panose="05000000000000000000" pitchFamily="2" charset="2"/>
              <a:buChar char="Ø"/>
            </a:pPr>
            <a:r>
              <a:rPr lang="en-GB" dirty="0" smtClean="0"/>
              <a:t>An Example</a:t>
            </a:r>
            <a:endParaRPr lang="en-GB" dirty="0"/>
          </a:p>
        </p:txBody>
      </p:sp>
    </p:spTree>
    <p:extLst>
      <p:ext uri="{BB962C8B-B14F-4D97-AF65-F5344CB8AC3E}">
        <p14:creationId xmlns:p14="http://schemas.microsoft.com/office/powerpoint/2010/main" val="2455015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129093" y="2702"/>
            <a:ext cx="8940800"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3. ASSESSMENT, IV SPACE-TIME-TRAJECTORIES</a:t>
            </a:r>
            <a:endParaRPr lang="en-GB" dirty="0"/>
          </a:p>
        </p:txBody>
      </p:sp>
      <p:pic>
        <p:nvPicPr>
          <p:cNvPr id="6" name="Picture 5"/>
          <p:cNvPicPr/>
          <p:nvPr/>
        </p:nvPicPr>
        <p:blipFill>
          <a:blip r:embed="rId3" cstate="print"/>
          <a:srcRect/>
          <a:stretch>
            <a:fillRect/>
          </a:stretch>
        </p:blipFill>
        <p:spPr bwMode="auto">
          <a:xfrm>
            <a:off x="2803524" y="492835"/>
            <a:ext cx="5731510" cy="6195060"/>
          </a:xfrm>
          <a:prstGeom prst="rect">
            <a:avLst/>
          </a:prstGeom>
          <a:noFill/>
          <a:ln w="9525">
            <a:noFill/>
            <a:miter lim="800000"/>
            <a:headEnd/>
            <a:tailEnd/>
          </a:ln>
        </p:spPr>
      </p:pic>
      <p:sp>
        <p:nvSpPr>
          <p:cNvPr id="7" name="TextBox 6"/>
          <p:cNvSpPr txBox="1"/>
          <p:nvPr/>
        </p:nvSpPr>
        <p:spPr>
          <a:xfrm>
            <a:off x="55580" y="605648"/>
            <a:ext cx="2952340" cy="1200329"/>
          </a:xfrm>
          <a:prstGeom prst="rect">
            <a:avLst/>
          </a:prstGeom>
          <a:noFill/>
        </p:spPr>
        <p:txBody>
          <a:bodyPr wrap="square" rtlCol="0">
            <a:spAutoFit/>
          </a:bodyPr>
          <a:lstStyle/>
          <a:p>
            <a:pP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RIVER MAGRA, ITALY: TEMPORAL LINKAGES AND CHANNEL TRAJECTORIES</a:t>
            </a:r>
          </a:p>
        </p:txBody>
      </p:sp>
      <p:sp>
        <p:nvSpPr>
          <p:cNvPr id="9" name="TextBox 8"/>
          <p:cNvSpPr txBox="1"/>
          <p:nvPr/>
        </p:nvSpPr>
        <p:spPr>
          <a:xfrm>
            <a:off x="164094" y="6311715"/>
            <a:ext cx="3860793"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from </a:t>
            </a:r>
            <a:r>
              <a:rPr lang="en-GB" sz="1100" dirty="0" err="1" smtClean="0">
                <a:latin typeface="Arial" panose="020B0604020202020204" pitchFamily="34" charset="0"/>
                <a:cs typeface="Arial" panose="020B0604020202020204" pitchFamily="34" charset="0"/>
              </a:rPr>
              <a:t>Belletti</a:t>
            </a:r>
            <a:r>
              <a:rPr lang="en-GB" sz="1100" dirty="0" smtClean="0">
                <a:latin typeface="Arial" panose="020B0604020202020204" pitchFamily="34" charset="0"/>
                <a:cs typeface="Arial" panose="020B0604020202020204" pitchFamily="34" charset="0"/>
              </a:rPr>
              <a:t> et al., 2015, Aquatic Sciences</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482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9093" y="1239839"/>
            <a:ext cx="8940800"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4. SCENARIOS</a:t>
            </a:r>
            <a:endParaRPr lang="en-GB" dirty="0"/>
          </a:p>
        </p:txBody>
      </p:sp>
      <p:sp>
        <p:nvSpPr>
          <p:cNvPr id="6" name="TextBox 5"/>
          <p:cNvSpPr txBox="1"/>
          <p:nvPr/>
        </p:nvSpPr>
        <p:spPr>
          <a:xfrm>
            <a:off x="628645" y="2292815"/>
            <a:ext cx="7848381" cy="3503523"/>
          </a:xfrm>
          <a:prstGeom prst="rect">
            <a:avLst/>
          </a:prstGeom>
          <a:noFill/>
        </p:spPr>
        <p:txBody>
          <a:bodyPr wrap="square" rtlCol="0">
            <a:spAutoFit/>
          </a:bodyPr>
          <a:lstStyle/>
          <a:p>
            <a:pPr>
              <a:spcAft>
                <a:spcPts val="1000"/>
              </a:spcAft>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Based on integrated understanding of space-time responses and trajectories of change, likely future responses to different scenarios over forthcoming decades can be assessed:</a:t>
            </a:r>
          </a:p>
          <a:p>
            <a:pPr marL="342900" indent="-342900">
              <a:spcAft>
                <a:spcPts val="1000"/>
              </a:spcAft>
              <a:buClr>
                <a:srgbClr val="FF0000"/>
              </a:buClr>
              <a:buFont typeface="+mj-lt"/>
              <a:buAutoNum type="arabicPeriod"/>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Climate change but no change in current interventions</a:t>
            </a:r>
          </a:p>
          <a:p>
            <a:pPr marL="342900" indent="-342900">
              <a:spcAft>
                <a:spcPts val="1000"/>
              </a:spcAft>
              <a:buClr>
                <a:srgbClr val="FF0000"/>
              </a:buClr>
              <a:buFont typeface="+mj-lt"/>
              <a:buAutoNum type="arabicPeriod"/>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Other likely scenarios for the catchment, such as:</a:t>
            </a:r>
          </a:p>
          <a:p>
            <a:pPr marL="857250" lvl="1" indent="-400050">
              <a:spcAft>
                <a:spcPts val="1000"/>
              </a:spcAft>
              <a:buClr>
                <a:srgbClr val="FF0000"/>
              </a:buClr>
              <a:buFont typeface="Wingdings" panose="05000000000000000000" pitchFamily="2" charset="2"/>
              <a:buChar char="Ø"/>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Change in land use type / intensity</a:t>
            </a:r>
          </a:p>
          <a:p>
            <a:pPr marL="857250" lvl="1" indent="-400050">
              <a:spcAft>
                <a:spcPts val="1000"/>
              </a:spcAft>
              <a:buClr>
                <a:srgbClr val="FF0000"/>
              </a:buClr>
              <a:buFont typeface="Wingdings" panose="05000000000000000000" pitchFamily="2" charset="2"/>
              <a:buChar char="Ø"/>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Change in flow manipulation</a:t>
            </a:r>
          </a:p>
          <a:p>
            <a:pPr marL="857250" lvl="1" indent="-400050">
              <a:spcAft>
                <a:spcPts val="1000"/>
              </a:spcAft>
              <a:buClr>
                <a:srgbClr val="FF0000"/>
              </a:buClr>
              <a:buFont typeface="Wingdings" panose="05000000000000000000" pitchFamily="2" charset="2"/>
              <a:buChar char="Ø"/>
            </a:pPr>
            <a:r>
              <a:rPr lang="en-GB" sz="2000" dirty="0">
                <a:solidFill>
                  <a:srgbClr val="006699"/>
                </a:solidFill>
                <a:latin typeface="Verdana" panose="020B0604030504040204" pitchFamily="34" charset="0"/>
                <a:ea typeface="Verdana" panose="020B0604030504040204" pitchFamily="34" charset="0"/>
                <a:cs typeface="Verdana" panose="020B0604030504040204" pitchFamily="34" charset="0"/>
              </a:rPr>
              <a:t> </a:t>
            </a: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Change in channel management</a:t>
            </a:r>
          </a:p>
        </p:txBody>
      </p:sp>
    </p:spTree>
    <p:extLst>
      <p:ext uri="{BB962C8B-B14F-4D97-AF65-F5344CB8AC3E}">
        <p14:creationId xmlns:p14="http://schemas.microsoft.com/office/powerpoint/2010/main" val="2072722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44246" y="1849706"/>
            <a:ext cx="8799754" cy="6186309"/>
          </a:xfrm>
          <a:prstGeom prst="rect">
            <a:avLst/>
          </a:prstGeom>
          <a:noFill/>
        </p:spPr>
        <p:txBody>
          <a:bodyPr wrap="square" rtlCol="0">
            <a:spAutoFit/>
          </a:bodyPr>
          <a:lstStyle/>
          <a:p>
            <a:pPr>
              <a:buClr>
                <a:srgbClr val="FF0000"/>
              </a:buClr>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Questions to answer in context of management / rehabilitation design</a:t>
            </a:r>
          </a:p>
          <a:p>
            <a:pPr marL="457200" indent="-457200">
              <a:buClr>
                <a:srgbClr val="FF0000"/>
              </a:buClr>
              <a:buFont typeface="+mj-lt"/>
              <a:buAutoNum type="arabicPeriod"/>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a:t>
            </a:r>
            <a:r>
              <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rPr>
              <a:t>what extent can </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reach </a:t>
            </a:r>
            <a:r>
              <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rPr>
              <a:t>interventions be removed (in channel, </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in riparian </a:t>
            </a:r>
            <a:r>
              <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rPr>
              <a:t>margins)?</a:t>
            </a:r>
          </a:p>
          <a:p>
            <a:pPr marL="457200" indent="-457200">
              <a:buClr>
                <a:srgbClr val="FF0000"/>
              </a:buClr>
              <a:buFont typeface="+mj-lt"/>
              <a:buAutoNum type="arabicPeriod"/>
            </a:pPr>
            <a:r>
              <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rPr>
              <a:t>To what extent can </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natural processes to the reach be reinstated (catchment and local)?</a:t>
            </a:r>
          </a:p>
          <a:p>
            <a:pPr marL="457200" indent="-457200">
              <a:buClr>
                <a:srgbClr val="FF0000"/>
              </a:buClr>
              <a:buFont typeface="+mj-lt"/>
              <a:buAutoNum type="arabicPeriod"/>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How may processes change in the near future (catchment and local scenarios)? </a:t>
            </a:r>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457200" indent="-457200">
              <a:buClr>
                <a:srgbClr val="FF0000"/>
              </a:buClr>
              <a:buFont typeface="+mj-lt"/>
              <a:buAutoNum type="arabicPeriod"/>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Given 1 to 3, is current reach type the most sustainable option or is another type (of those present within landscape unit) more appropriate?</a:t>
            </a:r>
          </a:p>
          <a:p>
            <a:pPr marL="457200" indent="-457200">
              <a:buClr>
                <a:srgbClr val="FF0000"/>
              </a:buClr>
              <a:buFont typeface="+mj-lt"/>
              <a:buAutoNum type="arabicPeriod"/>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Design rehabilitation to allow river to recover its form and function as far as is possible given human constraints.</a:t>
            </a:r>
          </a:p>
          <a:p>
            <a:pPr marL="342900" indent="-342900">
              <a:buClr>
                <a:srgbClr val="FF0000"/>
              </a:buClr>
              <a:buFont typeface="Wingdings" panose="05000000000000000000" pitchFamily="2" charset="2"/>
              <a:buChar char="Ø"/>
            </a:pPr>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endPar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Title 1"/>
          <p:cNvSpPr txBox="1">
            <a:spLocks/>
          </p:cNvSpPr>
          <p:nvPr/>
        </p:nvSpPr>
        <p:spPr bwMode="auto">
          <a:xfrm>
            <a:off x="944563" y="1219715"/>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FRAMEWORK: INPUT TO DESIGN</a:t>
            </a:r>
            <a:endParaRPr lang="en-GB" dirty="0">
              <a:solidFill>
                <a:schemeClr val="accent3">
                  <a:lumMod val="75000"/>
                </a:schemeClr>
              </a:solidFill>
            </a:endParaRPr>
          </a:p>
        </p:txBody>
      </p:sp>
    </p:spTree>
    <p:extLst>
      <p:ext uri="{BB962C8B-B14F-4D97-AF65-F5344CB8AC3E}">
        <p14:creationId xmlns:p14="http://schemas.microsoft.com/office/powerpoint/2010/main" val="2460125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1800" dirty="0" smtClean="0"/>
              <a:t>River Frome, Dorset: 1. Delineation</a:t>
            </a:r>
            <a:endParaRPr lang="en-GB"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279" y="2259130"/>
            <a:ext cx="6683348" cy="4090670"/>
          </a:xfrm>
          <a:prstGeom prst="rect">
            <a:avLst/>
          </a:prstGeom>
        </p:spPr>
      </p:pic>
      <p:sp>
        <p:nvSpPr>
          <p:cNvPr id="8" name="TextBox 7"/>
          <p:cNvSpPr txBox="1"/>
          <p:nvPr/>
        </p:nvSpPr>
        <p:spPr>
          <a:xfrm>
            <a:off x="333488" y="1754930"/>
            <a:ext cx="8647480" cy="369332"/>
          </a:xfrm>
          <a:prstGeom prst="rect">
            <a:avLst/>
          </a:prstGeom>
          <a:noFill/>
        </p:spPr>
        <p:txBody>
          <a:bodyPr wrap="square" rtlCol="0">
            <a:spAutoFit/>
          </a:bodyPr>
          <a:lstStyle/>
          <a:p>
            <a:pPr algn="ctr">
              <a:spcAft>
                <a:spcPts val="1000"/>
              </a:spcAft>
            </a:pP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Catchment -&gt; 3 Landscape Units - &gt; 6 Segments - &gt; 17 Reaches</a:t>
            </a:r>
          </a:p>
        </p:txBody>
      </p:sp>
      <p:sp>
        <p:nvSpPr>
          <p:cNvPr id="5" name="TextBox 4"/>
          <p:cNvSpPr txBox="1"/>
          <p:nvPr/>
        </p:nvSpPr>
        <p:spPr>
          <a:xfrm>
            <a:off x="2524743" y="6293053"/>
            <a:ext cx="6124739"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from Grabowski and </a:t>
            </a:r>
            <a:r>
              <a:rPr lang="en-GB" sz="1100" dirty="0" err="1" smtClean="0">
                <a:latin typeface="Arial" panose="020B0604020202020204" pitchFamily="34" charset="0"/>
                <a:cs typeface="Arial" panose="020B0604020202020204" pitchFamily="34" charset="0"/>
              </a:rPr>
              <a:t>Gurnell</a:t>
            </a:r>
            <a:r>
              <a:rPr lang="en-GB" sz="1100" dirty="0" smtClean="0">
                <a:latin typeface="Arial" panose="020B0604020202020204" pitchFamily="34" charset="0"/>
                <a:cs typeface="Arial" panose="020B0604020202020204" pitchFamily="34" charset="0"/>
              </a:rPr>
              <a:t>, 2015, Aquatic Sciences</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502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3" y="1239838"/>
            <a:ext cx="7532687" cy="360362"/>
          </a:xfrm>
        </p:spPr>
        <p:txBody>
          <a:bodyPr/>
          <a:lstStyle/>
          <a:p>
            <a:pPr algn="ctr"/>
            <a:r>
              <a:rPr lang="en-GB" dirty="0" smtClean="0"/>
              <a:t>River Frome, Dorset: 3. Assessment I: River Type</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395263613"/>
              </p:ext>
            </p:extLst>
          </p:nvPr>
        </p:nvGraphicFramePr>
        <p:xfrm>
          <a:off x="20320" y="2041441"/>
          <a:ext cx="4311424" cy="4457178"/>
        </p:xfrm>
        <a:graphic>
          <a:graphicData uri="http://schemas.openxmlformats.org/drawingml/2006/table">
            <a:tbl>
              <a:tblPr firstRow="1" firstCol="1" bandRow="1">
                <a:tableStyleId>{5C22544A-7EE6-4342-B048-85BDC9FD1C3A}</a:tableStyleId>
              </a:tblPr>
              <a:tblGrid>
                <a:gridCol w="610785"/>
                <a:gridCol w="1050421"/>
                <a:gridCol w="867510"/>
                <a:gridCol w="1040621"/>
                <a:gridCol w="742087"/>
              </a:tblGrid>
              <a:tr h="247621">
                <a:tc>
                  <a:txBody>
                    <a:bodyPr/>
                    <a:lstStyle/>
                    <a:p>
                      <a:pPr algn="ctr">
                        <a:lnSpc>
                          <a:spcPct val="115000"/>
                        </a:lnSpc>
                        <a:spcBef>
                          <a:spcPts val="600"/>
                        </a:spcBef>
                        <a:spcAft>
                          <a:spcPts val="0"/>
                        </a:spcAft>
                      </a:pPr>
                      <a:r>
                        <a:rPr lang="nl-NL" sz="1000" dirty="0">
                          <a:effectLst/>
                          <a:latin typeface="Verdana" panose="020B0604030504040204" pitchFamily="34" charset="0"/>
                          <a:ea typeface="Verdana" panose="020B0604030504040204" pitchFamily="34" charset="0"/>
                          <a:cs typeface="Verdana" panose="020B0604030504040204" pitchFamily="34" charset="0"/>
                        </a:rPr>
                        <a:t>Reach</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Bed sediment</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dirty="0">
                          <a:effectLst/>
                          <a:latin typeface="Verdana" panose="020B0604030504040204" pitchFamily="34" charset="0"/>
                          <a:ea typeface="Verdana" panose="020B0604030504040204" pitchFamily="34" charset="0"/>
                          <a:cs typeface="Verdana" panose="020B0604030504040204" pitchFamily="34" charset="0"/>
                        </a:rPr>
                        <a:t>Channels</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Planform</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dirty="0" smtClean="0">
                          <a:effectLst/>
                          <a:latin typeface="Verdana" panose="020B0604030504040204" pitchFamily="34" charset="0"/>
                          <a:ea typeface="Verdana" panose="020B0604030504040204" pitchFamily="34" charset="0"/>
                          <a:cs typeface="Verdana" panose="020B0604030504040204" pitchFamily="34" charset="0"/>
                        </a:rPr>
                        <a:t>Type</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dirty="0">
                          <a:effectLst/>
                          <a:latin typeface="Verdana" panose="020B0604030504040204" pitchFamily="34" charset="0"/>
                          <a:ea typeface="Verdana" panose="020B0604030504040204" pitchFamily="34" charset="0"/>
                          <a:cs typeface="Verdana" panose="020B0604030504040204" pitchFamily="34" charset="0"/>
                        </a:rPr>
                        <a:t>1</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dirty="0">
                          <a:effectLst/>
                          <a:latin typeface="Verdana" panose="020B0604030504040204" pitchFamily="34" charset="0"/>
                          <a:ea typeface="Verdana" panose="020B0604030504040204" pitchFamily="34" charset="0"/>
                          <a:cs typeface="Verdana" panose="020B0604030504040204" pitchFamily="34" charset="0"/>
                        </a:rPr>
                        <a:t>Gravel/sand</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Sinuous</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2</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Sinuous</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3</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Meandering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18</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4</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Sinuous</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5</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Gravel/sand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Sinuous</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6</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Gravel/sand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Sinuous</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8</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Sinuous</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10</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11</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Gravel/sand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12</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Gravel/sand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13</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14</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15</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16</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Multi-thread</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Anabranching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19</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r h="247621">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17</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Sand/gravel</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Single</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a:effectLst/>
                          <a:latin typeface="Verdana" panose="020B0604030504040204" pitchFamily="34" charset="0"/>
                          <a:ea typeface="Verdana" panose="020B0604030504040204" pitchFamily="34" charset="0"/>
                          <a:cs typeface="Verdana" panose="020B0604030504040204" pitchFamily="34" charset="0"/>
                        </a:rPr>
                        <a:t>Meandering</a:t>
                      </a:r>
                      <a:endParaRPr lang="en-GB" sz="100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c>
                  <a:txBody>
                    <a:bodyPr/>
                    <a:lstStyle/>
                    <a:p>
                      <a:pPr algn="ctr">
                        <a:lnSpc>
                          <a:spcPct val="115000"/>
                        </a:lnSpc>
                        <a:spcBef>
                          <a:spcPts val="600"/>
                        </a:spcBef>
                        <a:spcAft>
                          <a:spcPts val="0"/>
                        </a:spcAft>
                      </a:pPr>
                      <a:r>
                        <a:rPr lang="nl-NL" sz="1000" dirty="0">
                          <a:effectLst/>
                          <a:latin typeface="Verdana" panose="020B0604030504040204" pitchFamily="34" charset="0"/>
                          <a:ea typeface="Verdana" panose="020B0604030504040204" pitchFamily="34" charset="0"/>
                          <a:cs typeface="Verdana" panose="020B0604030504040204" pitchFamily="34" charset="0"/>
                        </a:rPr>
                        <a:t>18</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30350" marR="30350" marT="0" marB="0"/>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754" y="2733041"/>
            <a:ext cx="4707246" cy="3359356"/>
          </a:xfrm>
          <a:prstGeom prst="rect">
            <a:avLst/>
          </a:prstGeom>
        </p:spPr>
      </p:pic>
      <p:sp>
        <p:nvSpPr>
          <p:cNvPr id="6" name="TextBox 5"/>
          <p:cNvSpPr txBox="1"/>
          <p:nvPr/>
        </p:nvSpPr>
        <p:spPr>
          <a:xfrm>
            <a:off x="569429" y="1605280"/>
            <a:ext cx="3235629" cy="369332"/>
          </a:xfrm>
          <a:prstGeom prst="rect">
            <a:avLst/>
          </a:prstGeom>
          <a:noFill/>
        </p:spPr>
        <p:txBody>
          <a:bodyPr wrap="none" rtlCol="0">
            <a:spAutoFit/>
          </a:bodyPr>
          <a:lstStyle/>
          <a:p>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Three reach types present</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4357883" y="1601348"/>
            <a:ext cx="5027122" cy="1200329"/>
          </a:xfrm>
          <a:prstGeom prst="rect">
            <a:avLst/>
          </a:prstGeom>
          <a:noFill/>
        </p:spPr>
        <p:txBody>
          <a:bodyPr wrap="square" rtlCol="0">
            <a:spAutoFit/>
          </a:bodyPr>
          <a:lstStyle/>
          <a:p>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Types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unchanged; Most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reaches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have become narrower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and more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sinuous, particularly in the last 50-60 years</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800" dirty="0"/>
          </a:p>
        </p:txBody>
      </p:sp>
    </p:spTree>
    <p:extLst>
      <p:ext uri="{BB962C8B-B14F-4D97-AF65-F5344CB8AC3E}">
        <p14:creationId xmlns:p14="http://schemas.microsoft.com/office/powerpoint/2010/main" val="983338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92163" y="1239838"/>
            <a:ext cx="7532687" cy="360362"/>
          </a:xfrm>
        </p:spPr>
        <p:txBody>
          <a:bodyPr/>
          <a:lstStyle/>
          <a:p>
            <a:pPr algn="ctr"/>
            <a:r>
              <a:rPr lang="en-GB" dirty="0"/>
              <a:t>River Frome, Dorset: 3. Assessment </a:t>
            </a:r>
            <a:r>
              <a:rPr lang="en-GB" dirty="0" smtClean="0"/>
              <a:t>II: Within-reach features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036723832"/>
              </p:ext>
            </p:extLst>
          </p:nvPr>
        </p:nvGraphicFramePr>
        <p:xfrm>
          <a:off x="455361" y="1789612"/>
          <a:ext cx="8240233" cy="4581589"/>
        </p:xfrm>
        <a:graphic>
          <a:graphicData uri="http://schemas.openxmlformats.org/drawingml/2006/table">
            <a:tbl>
              <a:tblPr firstRow="1" firstCol="1" bandRow="1">
                <a:tableStyleId>{5C22544A-7EE6-4342-B048-85BDC9FD1C3A}</a:tableStyleId>
              </a:tblPr>
              <a:tblGrid>
                <a:gridCol w="979353"/>
                <a:gridCol w="1616090"/>
                <a:gridCol w="1120849"/>
                <a:gridCol w="1118466"/>
                <a:gridCol w="1169340"/>
                <a:gridCol w="1116079"/>
                <a:gridCol w="1120056"/>
              </a:tblGrid>
              <a:tr h="1129899">
                <a:tc>
                  <a:txBody>
                    <a:bodyPr/>
                    <a:lstStyle/>
                    <a:p>
                      <a:pPr algn="ctr">
                        <a:lnSpc>
                          <a:spcPct val="115000"/>
                        </a:lnSpc>
                        <a:spcBef>
                          <a:spcPts val="600"/>
                        </a:spcBef>
                        <a:spcAft>
                          <a:spcPts val="0"/>
                        </a:spcAft>
                      </a:pPr>
                      <a:r>
                        <a:rPr lang="nl-NL" sz="1000" dirty="0">
                          <a:effectLst/>
                          <a:latin typeface="Verdana" panose="020B0604030504040204" pitchFamily="34" charset="0"/>
                          <a:ea typeface="Verdana" panose="020B0604030504040204" pitchFamily="34" charset="0"/>
                          <a:cs typeface="Verdana" panose="020B0604030504040204" pitchFamily="34" charset="0"/>
                        </a:rPr>
                        <a:t>Reach</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Hydromorphology function </a:t>
                      </a:r>
                      <a:r>
                        <a:rPr lang="nl-NL" sz="1000" b="1" dirty="0" smtClean="0">
                          <a:effectLst/>
                          <a:latin typeface="Verdana" panose="020B0604030504040204" pitchFamily="34" charset="0"/>
                          <a:ea typeface="Verdana" panose="020B0604030504040204" pitchFamily="34" charset="0"/>
                          <a:cs typeface="Verdana" panose="020B0604030504040204" pitchFamily="34" charset="0"/>
                        </a:rPr>
                        <a:t>assessment</a:t>
                      </a:r>
                    </a:p>
                    <a:p>
                      <a:pPr algn="ctr">
                        <a:lnSpc>
                          <a:spcPct val="115000"/>
                        </a:lnSpc>
                        <a:spcBef>
                          <a:spcPts val="600"/>
                        </a:spcBef>
                        <a:spcAft>
                          <a:spcPts val="0"/>
                        </a:spcAft>
                      </a:pPr>
                      <a:r>
                        <a:rPr lang="nl-NL" sz="1000" b="1" dirty="0" smtClean="0">
                          <a:effectLst/>
                          <a:latin typeface="Verdana" panose="020B0604030504040204" pitchFamily="34" charset="0"/>
                          <a:ea typeface="Verdana" panose="020B0604030504040204" pitchFamily="34" charset="0"/>
                          <a:cs typeface="Verdana" panose="020B0604030504040204" pitchFamily="34" charset="0"/>
                        </a:rPr>
                        <a:t>(presence of features indicating natural function)</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Channel / floodplain features typical of type</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Artificiality </a:t>
                      </a:r>
                      <a:r>
                        <a:rPr lang="nl-NL" sz="1000" b="1" dirty="0" smtClean="0">
                          <a:effectLst/>
                          <a:latin typeface="Verdana" panose="020B0604030504040204" pitchFamily="34" charset="0"/>
                          <a:ea typeface="Verdana" panose="020B0604030504040204" pitchFamily="34" charset="0"/>
                          <a:cs typeface="Verdana" panose="020B0604030504040204" pitchFamily="34" charset="0"/>
                        </a:rPr>
                        <a:t>assessment</a:t>
                      </a:r>
                    </a:p>
                    <a:p>
                      <a:pPr algn="ctr">
                        <a:lnSpc>
                          <a:spcPct val="115000"/>
                        </a:lnSpc>
                        <a:spcBef>
                          <a:spcPts val="600"/>
                        </a:spcBef>
                        <a:spcAft>
                          <a:spcPts val="0"/>
                        </a:spcAft>
                      </a:pPr>
                      <a:r>
                        <a:rPr lang="nl-NL" sz="1000" b="1" dirty="0" smtClean="0">
                          <a:effectLst/>
                          <a:latin typeface="Verdana" panose="020B0604030504040204" pitchFamily="34" charset="0"/>
                          <a:ea typeface="Verdana" panose="020B0604030504040204" pitchFamily="34" charset="0"/>
                          <a:cs typeface="Verdana" panose="020B0604030504040204" pitchFamily="34" charset="0"/>
                        </a:rPr>
                        <a:t>(constraints on natural function)</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Longitudinal Continuity</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(impact of </a:t>
                      </a:r>
                      <a:r>
                        <a:rPr lang="nl-NL" sz="1000" b="0" dirty="0" smtClean="0">
                          <a:solidFill>
                            <a:srgbClr val="006699"/>
                          </a:solidFill>
                          <a:effectLst/>
                          <a:latin typeface="Verdana" panose="020B0604030504040204" pitchFamily="34" charset="0"/>
                          <a:ea typeface="Verdana" panose="020B0604030504040204" pitchFamily="34" charset="0"/>
                          <a:cs typeface="Verdana" panose="020B0604030504040204" pitchFamily="34" charset="0"/>
                        </a:rPr>
                        <a:t>weirs on downstream flow of water and sediment) </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Lateral Continuity</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15000"/>
                        </a:lnSpc>
                        <a:spcBef>
                          <a:spcPts val="600"/>
                        </a:spcBef>
                        <a:spcAft>
                          <a:spcPts val="0"/>
                        </a:spcAft>
                      </a:pPr>
                      <a:r>
                        <a:rPr lang="nl-NL" sz="1000" b="0" dirty="0" smtClean="0">
                          <a:solidFill>
                            <a:srgbClr val="006699"/>
                          </a:solidFill>
                          <a:effectLst/>
                          <a:latin typeface="Verdana" panose="020B0604030504040204" pitchFamily="34" charset="0"/>
                          <a:ea typeface="Verdana" panose="020B0604030504040204" pitchFamily="34" charset="0"/>
                          <a:cs typeface="Verdana" panose="020B0604030504040204" pitchFamily="34" charset="0"/>
                        </a:rPr>
                        <a:t>(access of flood water to  </a:t>
                      </a: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floodplain)</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 </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Adjustment Potential</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15000"/>
                        </a:lnSpc>
                        <a:spcBef>
                          <a:spcPts val="600"/>
                        </a:spcBef>
                        <a:spcAft>
                          <a:spcPts val="0"/>
                        </a:spcAft>
                      </a:pPr>
                      <a:r>
                        <a:rPr lang="nl-NL"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(space for channel to </a:t>
                      </a:r>
                      <a:r>
                        <a:rPr lang="nl-NL" sz="1000" b="0" dirty="0" smtClean="0">
                          <a:solidFill>
                            <a:srgbClr val="006699"/>
                          </a:solidFill>
                          <a:effectLst/>
                          <a:latin typeface="Verdana" panose="020B0604030504040204" pitchFamily="34" charset="0"/>
                          <a:ea typeface="Verdana" panose="020B0604030504040204" pitchFamily="34" charset="0"/>
                          <a:cs typeface="Verdana" panose="020B0604030504040204" pitchFamily="34" charset="0"/>
                        </a:rPr>
                        <a:t>move, unreinforced banks)</a:t>
                      </a:r>
                      <a:endParaRPr lang="en-GB" sz="1000" b="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2</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Very Low</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3</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Low</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High</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4</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Good</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5</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Good</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6</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Good</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7</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Good</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High</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8</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9</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10</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11</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12</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High</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13</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Good</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High</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14</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15</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16</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Good</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High</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r h="192857">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17</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Intermediate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Some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b="1" dirty="0">
                          <a:effectLst/>
                          <a:latin typeface="Verdana" panose="020B0604030504040204" pitchFamily="34" charset="0"/>
                          <a:ea typeface="Verdana" panose="020B0604030504040204" pitchFamily="34" charset="0"/>
                          <a:cs typeface="Verdana" panose="020B0604030504040204" pitchFamily="34" charset="0"/>
                        </a:rPr>
                        <a:t>Moderate</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Poor</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a:solidFill>
                            <a:srgbClr val="006699"/>
                          </a:solidFill>
                          <a:effectLst/>
                          <a:latin typeface="Verdana" panose="020B0604030504040204" pitchFamily="34" charset="0"/>
                          <a:ea typeface="Verdana" panose="020B0604030504040204" pitchFamily="34" charset="0"/>
                          <a:cs typeface="Verdana" panose="020B0604030504040204" pitchFamily="34" charset="0"/>
                        </a:rPr>
                        <a:t>Good</a:t>
                      </a:r>
                      <a:endParaRPr lang="en-GB" sz="100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c>
                  <a:txBody>
                    <a:bodyPr/>
                    <a:lstStyle/>
                    <a:p>
                      <a:pPr algn="ctr">
                        <a:lnSpc>
                          <a:spcPct val="115000"/>
                        </a:lnSpc>
                        <a:spcBef>
                          <a:spcPts val="600"/>
                        </a:spcBef>
                        <a:spcAft>
                          <a:spcPts val="0"/>
                        </a:spcAft>
                      </a:pPr>
                      <a:r>
                        <a:rPr lang="nl-NL"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rPr>
                        <a:t>Intermediate</a:t>
                      </a:r>
                      <a:endParaRPr lang="en-GB" sz="1000" dirty="0">
                        <a:solidFill>
                          <a:srgbClr val="006699"/>
                        </a:solidFill>
                        <a:effectLst/>
                        <a:latin typeface="Verdana" panose="020B0604030504040204" pitchFamily="34" charset="0"/>
                        <a:ea typeface="Verdana" panose="020B0604030504040204" pitchFamily="34" charset="0"/>
                        <a:cs typeface="Verdana" panose="020B0604030504040204" pitchFamily="34" charset="0"/>
                      </a:endParaRPr>
                    </a:p>
                  </a:txBody>
                  <a:tcPr marL="25327" marR="25327" marT="0" marB="0">
                    <a:solidFill>
                      <a:schemeClr val="accent5">
                        <a:lumMod val="20000"/>
                        <a:lumOff val="80000"/>
                      </a:schemeClr>
                    </a:solidFill>
                  </a:tcPr>
                </a:tc>
              </a:tr>
            </a:tbl>
          </a:graphicData>
        </a:graphic>
      </p:graphicFrame>
      <p:sp>
        <p:nvSpPr>
          <p:cNvPr id="6" name="Rectangle 1"/>
          <p:cNvSpPr>
            <a:spLocks noChangeArrowheads="1"/>
          </p:cNvSpPr>
          <p:nvPr/>
        </p:nvSpPr>
        <p:spPr bwMode="auto">
          <a:xfrm>
            <a:off x="3357563" y="194787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676527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0DC24E6-BBC9-4C1A-8E66-E1FD2E1E9253}" type="slidenum">
              <a:rPr lang="de-DE" smtClean="0"/>
              <a:pPr>
                <a:defRPr/>
              </a:pPr>
              <a:t>26</a:t>
            </a:fld>
            <a:endParaRPr lang="de-D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47" y="910163"/>
            <a:ext cx="3945522" cy="5638591"/>
          </a:xfrm>
          <a:prstGeom prst="rect">
            <a:avLst/>
          </a:prstGeom>
        </p:spPr>
      </p:pic>
      <p:sp>
        <p:nvSpPr>
          <p:cNvPr id="6" name="TextBox 5"/>
          <p:cNvSpPr txBox="1"/>
          <p:nvPr/>
        </p:nvSpPr>
        <p:spPr>
          <a:xfrm>
            <a:off x="4226561" y="711200"/>
            <a:ext cx="4812532" cy="2246769"/>
          </a:xfrm>
          <a:prstGeom prst="rect">
            <a:avLst/>
          </a:prstGeom>
          <a:noFill/>
        </p:spPr>
        <p:txBody>
          <a:bodyPr wrap="square" rtlCol="0">
            <a:spAutoFit/>
          </a:bodyPr>
          <a:lstStyle/>
          <a:p>
            <a:pPr marL="457200" indent="-457200">
              <a:buAutoNum type="arabicPeriod"/>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Lack of natural riparian zone.</a:t>
            </a:r>
          </a:p>
          <a:p>
            <a:pPr marL="446088" indent="-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2.  Few riparian trees.</a:t>
            </a:r>
          </a:p>
          <a:p>
            <a:pPr marL="446088" indent="-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3.  Plentiful aquatic vegetation in unshaded channels.</a:t>
            </a:r>
          </a:p>
          <a:p>
            <a:pPr marL="446088" indent="-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4.  Features in channels and edges formed mainly by sediment trapped by aquatic vegetation.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209" y="3566159"/>
            <a:ext cx="4830858" cy="3104515"/>
          </a:xfrm>
          <a:prstGeom prst="rect">
            <a:avLst/>
          </a:prstGeom>
        </p:spPr>
      </p:pic>
      <p:sp>
        <p:nvSpPr>
          <p:cNvPr id="8" name="Title 1"/>
          <p:cNvSpPr txBox="1">
            <a:spLocks/>
          </p:cNvSpPr>
          <p:nvPr/>
        </p:nvSpPr>
        <p:spPr bwMode="auto">
          <a:xfrm>
            <a:off x="792163" y="142555"/>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GB" dirty="0" smtClean="0"/>
              <a:t>River Frome, Dorset: 3. Assessment II: Within-reach features</a:t>
            </a:r>
            <a:endParaRPr lang="en-GB" dirty="0"/>
          </a:p>
        </p:txBody>
      </p:sp>
      <p:sp>
        <p:nvSpPr>
          <p:cNvPr id="9" name="TextBox 8"/>
          <p:cNvSpPr txBox="1"/>
          <p:nvPr/>
        </p:nvSpPr>
        <p:spPr>
          <a:xfrm>
            <a:off x="108109" y="6572975"/>
            <a:ext cx="6124739"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Photographs and diagram from </a:t>
            </a:r>
            <a:r>
              <a:rPr lang="en-GB" sz="1100" dirty="0" err="1" smtClean="0">
                <a:latin typeface="Arial" panose="020B0604020202020204" pitchFamily="34" charset="0"/>
                <a:cs typeface="Arial" panose="020B0604020202020204" pitchFamily="34" charset="0"/>
              </a:rPr>
              <a:t>Gurnell</a:t>
            </a:r>
            <a:r>
              <a:rPr lang="en-GB" sz="1100" dirty="0" smtClean="0">
                <a:latin typeface="Arial" panose="020B0604020202020204" pitchFamily="34" charset="0"/>
                <a:cs typeface="Arial" panose="020B0604020202020204" pitchFamily="34" charset="0"/>
              </a:rPr>
              <a:t> and Grabowski, 2015, River Research and Applications</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503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20" y="1647354"/>
            <a:ext cx="3355340" cy="5210646"/>
          </a:xfrm>
          <a:prstGeom prst="rect">
            <a:avLst/>
          </a:prstGeom>
        </p:spPr>
      </p:pic>
      <p:sp>
        <p:nvSpPr>
          <p:cNvPr id="7" name="TextBox 6"/>
          <p:cNvSpPr txBox="1"/>
          <p:nvPr/>
        </p:nvSpPr>
        <p:spPr>
          <a:xfrm>
            <a:off x="3931921" y="1661054"/>
            <a:ext cx="5084488" cy="5016758"/>
          </a:xfrm>
          <a:prstGeom prst="rect">
            <a:avLst/>
          </a:prstGeom>
          <a:noFill/>
        </p:spPr>
        <p:txBody>
          <a:bodyPr wrap="square" rtlCol="0">
            <a:spAutoFit/>
          </a:bodyPr>
          <a:lstStyle/>
          <a:p>
            <a:pPr marL="457200" indent="-457200">
              <a:buAutoNum type="arabicPeriod"/>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Land use intensification increases soil erosion: </a:t>
            </a:r>
          </a:p>
          <a:p>
            <a:pPr marL="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more &amp; different animals, increased cereals and yields.</a:t>
            </a:r>
          </a:p>
          <a:p>
            <a:pPr marL="446088" indent="-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2.  Agriculture close to channel (no riparian woodland to intercept eroded sediment).</a:t>
            </a:r>
          </a:p>
          <a:p>
            <a:pPr marL="446088" indent="-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3.  Therefore, eroded sediment delivered to river channel.</a:t>
            </a:r>
          </a:p>
          <a:p>
            <a:pPr marL="446088" indent="-446088"/>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4.  River flows have insufficient energy to move sediment.</a:t>
            </a:r>
          </a:p>
          <a:p>
            <a:pPr marL="457200" indent="-457200">
              <a:buAutoNum type="arabicPeriod" startAt="5"/>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Fine sediment accumulates in river channel.</a:t>
            </a:r>
          </a:p>
          <a:p>
            <a:pPr marL="457200" indent="-457200">
              <a:buAutoNum type="arabicPeriod" startAt="5"/>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Aquatic vegetation traps sediment causing channel narrowing and increased sinuosity</a:t>
            </a:r>
          </a:p>
        </p:txBody>
      </p:sp>
      <p:sp>
        <p:nvSpPr>
          <p:cNvPr id="8" name="Title 1"/>
          <p:cNvSpPr txBox="1">
            <a:spLocks/>
          </p:cNvSpPr>
          <p:nvPr/>
        </p:nvSpPr>
        <p:spPr bwMode="auto">
          <a:xfrm>
            <a:off x="344245" y="1241630"/>
            <a:ext cx="8477026"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GB" dirty="0" smtClean="0"/>
              <a:t>River Frome, Dorset: 3. Assessment III: Catchment to reach processes</a:t>
            </a:r>
            <a:endParaRPr lang="en-GB" dirty="0"/>
          </a:p>
        </p:txBody>
      </p:sp>
      <p:sp>
        <p:nvSpPr>
          <p:cNvPr id="5" name="TextBox 4"/>
          <p:cNvSpPr txBox="1"/>
          <p:nvPr/>
        </p:nvSpPr>
        <p:spPr>
          <a:xfrm>
            <a:off x="4428189" y="6610297"/>
            <a:ext cx="6124739"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Diagrams from Grabowski and </a:t>
            </a:r>
            <a:r>
              <a:rPr lang="en-GB" sz="1100" dirty="0" err="1" smtClean="0">
                <a:latin typeface="Arial" panose="020B0604020202020204" pitchFamily="34" charset="0"/>
                <a:cs typeface="Arial" panose="020B0604020202020204" pitchFamily="34" charset="0"/>
              </a:rPr>
              <a:t>Gurnell</a:t>
            </a:r>
            <a:r>
              <a:rPr lang="en-GB" sz="1100" dirty="0" smtClean="0">
                <a:latin typeface="Arial" panose="020B0604020202020204" pitchFamily="34" charset="0"/>
                <a:cs typeface="Arial" panose="020B0604020202020204" pitchFamily="34" charset="0"/>
              </a:rPr>
              <a:t>, 2015, Aquatic Sciences</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758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1" y="15254"/>
            <a:ext cx="9133242"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GB" dirty="0" smtClean="0"/>
              <a:t>River Frome, Dorset: 3. Assessment IV: space-time and trajectories of change</a:t>
            </a:r>
            <a:endParaRPr lang="en-GB" dirty="0"/>
          </a:p>
        </p:txBody>
      </p:sp>
      <p:pic>
        <p:nvPicPr>
          <p:cNvPr id="5" name="Picture 4" descr="Figure 8_24.tif"/>
          <p:cNvPicPr/>
          <p:nvPr/>
        </p:nvPicPr>
        <p:blipFill>
          <a:blip r:embed="rId3" cstate="print"/>
          <a:stretch>
            <a:fillRect/>
          </a:stretch>
        </p:blipFill>
        <p:spPr>
          <a:xfrm>
            <a:off x="279699" y="516367"/>
            <a:ext cx="8584602" cy="6056555"/>
          </a:xfrm>
          <a:prstGeom prst="rect">
            <a:avLst/>
          </a:prstGeom>
        </p:spPr>
      </p:pic>
    </p:spTree>
    <p:extLst>
      <p:ext uri="{BB962C8B-B14F-4D97-AF65-F5344CB8AC3E}">
        <p14:creationId xmlns:p14="http://schemas.microsoft.com/office/powerpoint/2010/main" val="240907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911" y="1746572"/>
            <a:ext cx="8649148" cy="4887492"/>
          </a:xfrm>
          <a:prstGeom prst="rect">
            <a:avLst/>
          </a:prstGeom>
        </p:spPr>
        <p:txBody>
          <a:bodyPr wrap="square">
            <a:spAutoFit/>
          </a:bodyPr>
          <a:lstStyle/>
          <a:p>
            <a:pPr marL="623888" lvl="0" indent="-623888" algn="just">
              <a:lnSpc>
                <a:spcPct val="115000"/>
              </a:lnSpc>
              <a:spcBef>
                <a:spcPts val="600"/>
              </a:spcBef>
              <a:spcAft>
                <a:spcPts val="0"/>
              </a:spcAft>
              <a:buFont typeface="+mj-lt"/>
              <a:buAutoNum type="romanLcParenBoth"/>
              <a:tabLst>
                <a:tab pos="450215" algn="l"/>
                <a:tab pos="907415" algn="l"/>
              </a:tabLst>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A warming climate with increased intensity of rain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storms</a:t>
            </a:r>
          </a:p>
          <a:p>
            <a:pPr lvl="0" algn="just">
              <a:spcBef>
                <a:spcPts val="0"/>
              </a:spcBef>
              <a:spcAft>
                <a:spcPts val="0"/>
              </a:spcAft>
              <a:tabLst>
                <a:tab pos="450215" algn="l"/>
                <a:tab pos="907415" algn="l"/>
              </a:tabLst>
            </a:pPr>
            <a:r>
              <a:rPr lang="nl-NL" sz="1800" dirty="0"/>
              <a:t>More </a:t>
            </a:r>
            <a:r>
              <a:rPr lang="nl-NL" sz="1800" dirty="0" smtClean="0"/>
              <a:t>peaked </a:t>
            </a:r>
            <a:r>
              <a:rPr lang="nl-NL" sz="1800" dirty="0"/>
              <a:t>flow </a:t>
            </a:r>
            <a:r>
              <a:rPr lang="nl-NL" sz="1800" dirty="0" smtClean="0"/>
              <a:t>hydrographs (unlikely </a:t>
            </a:r>
            <a:r>
              <a:rPr lang="nl-NL" sz="1800" dirty="0"/>
              <a:t>to be </a:t>
            </a:r>
            <a:r>
              <a:rPr lang="nl-NL" sz="1800" dirty="0" smtClean="0"/>
              <a:t>significant). Increased </a:t>
            </a:r>
            <a:r>
              <a:rPr lang="nl-NL" sz="1800" dirty="0"/>
              <a:t>fine sediment delivery to the river </a:t>
            </a:r>
            <a:r>
              <a:rPr lang="nl-NL" sz="1800" dirty="0" smtClean="0"/>
              <a:t>network (intense rain on bare arable fields). Increased </a:t>
            </a:r>
            <a:r>
              <a:rPr lang="nl-NL" sz="1800" dirty="0"/>
              <a:t>fine sediment </a:t>
            </a:r>
            <a:r>
              <a:rPr lang="nl-NL" sz="1800" dirty="0" smtClean="0"/>
              <a:t>retention</a:t>
            </a:r>
            <a:r>
              <a:rPr lang="nl-NL" sz="1800" dirty="0"/>
              <a:t>, </a:t>
            </a:r>
            <a:r>
              <a:rPr lang="nl-NL" sz="1800" dirty="0" smtClean="0"/>
              <a:t>further </a:t>
            </a:r>
            <a:r>
              <a:rPr lang="nl-NL" sz="1800" dirty="0"/>
              <a:t>channel narrowing, siltation of the channel bed, and potential siltation and blockage of side </a:t>
            </a:r>
            <a:r>
              <a:rPr lang="nl-NL" sz="1800" dirty="0" smtClean="0"/>
              <a:t>channels.</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623888" lvl="0" indent="-623888" algn="just">
              <a:lnSpc>
                <a:spcPct val="115000"/>
              </a:lnSpc>
              <a:spcBef>
                <a:spcPts val="600"/>
              </a:spcBef>
              <a:spcAft>
                <a:spcPts val="0"/>
              </a:spcAft>
              <a:buFont typeface="Wingdings" panose="05000000000000000000" pitchFamily="2" charset="2"/>
              <a:buAutoNum type="romanLcParenBoth" startAt="2"/>
              <a:tabLst>
                <a:tab pos="450215" algn="l"/>
                <a:tab pos="907415" algn="l"/>
              </a:tabLst>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Removal of some structures from the river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network</a:t>
            </a:r>
          </a:p>
          <a:p>
            <a:pPr lvl="0" algn="just">
              <a:spcBef>
                <a:spcPts val="0"/>
              </a:spcBef>
              <a:spcAft>
                <a:spcPts val="0"/>
              </a:spcAft>
              <a:tabLst>
                <a:tab pos="450215" algn="l"/>
                <a:tab pos="907415" algn="l"/>
              </a:tabLst>
            </a:pPr>
            <a:r>
              <a:rPr lang="en-GB" sz="1800" dirty="0" smtClean="0"/>
              <a:t>Improve </a:t>
            </a:r>
            <a:r>
              <a:rPr lang="en-GB" sz="1800" dirty="0"/>
              <a:t>sediment </a:t>
            </a:r>
            <a:r>
              <a:rPr lang="en-GB" sz="1800" dirty="0" smtClean="0"/>
              <a:t>transport with </a:t>
            </a:r>
            <a:r>
              <a:rPr lang="en-GB" sz="1800" dirty="0"/>
              <a:t>some local sediment flushing.</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623888" lvl="0" indent="-623888" algn="just">
              <a:lnSpc>
                <a:spcPct val="115000"/>
              </a:lnSpc>
              <a:spcBef>
                <a:spcPts val="600"/>
              </a:spcBef>
              <a:spcAft>
                <a:spcPts val="0"/>
              </a:spcAft>
              <a:buFont typeface="Wingdings" panose="05000000000000000000" pitchFamily="2" charset="2"/>
              <a:buAutoNum type="romanLcParenBoth" startAt="3"/>
              <a:tabLst>
                <a:tab pos="450215" algn="l"/>
                <a:tab pos="907415" algn="l"/>
              </a:tabLst>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A change in agricultural land cover and management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practices (maintain cover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on fields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when </a:t>
            </a: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rainfall </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most intense (e.g. spring rather than autumn planting) and break up runoff using grass strips) </a:t>
            </a:r>
          </a:p>
          <a:p>
            <a:pPr lvl="0" algn="just">
              <a:lnSpc>
                <a:spcPct val="115000"/>
              </a:lnSpc>
              <a:spcBef>
                <a:spcPts val="600"/>
              </a:spcBef>
              <a:spcAft>
                <a:spcPts val="0"/>
              </a:spcAft>
              <a:tabLst>
                <a:tab pos="450215" algn="l"/>
                <a:tab pos="907415" algn="l"/>
              </a:tabLst>
            </a:pPr>
            <a:r>
              <a:rPr lang="en-GB" sz="1800" dirty="0" smtClean="0"/>
              <a:t>Maintain </a:t>
            </a:r>
            <a:r>
              <a:rPr lang="en-GB" sz="1800" dirty="0"/>
              <a:t>fine sediment delivery </a:t>
            </a:r>
            <a:r>
              <a:rPr lang="en-GB" sz="1800" dirty="0" smtClean="0"/>
              <a:t>at </a:t>
            </a:r>
            <a:r>
              <a:rPr lang="en-GB" sz="1800" dirty="0"/>
              <a:t>current levels under a changing climate. </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623888" lvl="0" indent="-623888" algn="just">
              <a:lnSpc>
                <a:spcPct val="115000"/>
              </a:lnSpc>
              <a:spcBef>
                <a:spcPts val="600"/>
              </a:spcBef>
              <a:spcAft>
                <a:spcPts val="0"/>
              </a:spcAft>
              <a:buFont typeface="Wingdings" panose="05000000000000000000" pitchFamily="2" charset="2"/>
              <a:buAutoNum type="romanLcParenBoth" startAt="4"/>
              <a:tabLst>
                <a:tab pos="450215" algn="l"/>
                <a:tab pos="907415" algn="l"/>
              </a:tabLst>
            </a:pPr>
            <a:r>
              <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rPr>
              <a:t>A relaxation of riparian and aquatic vegetation management</a:t>
            </a: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t>
            </a:r>
          </a:p>
          <a:p>
            <a:r>
              <a:rPr lang="en-GB" sz="1800" dirty="0" smtClean="0"/>
              <a:t>Reduced </a:t>
            </a:r>
            <a:r>
              <a:rPr lang="en-GB" sz="1800" dirty="0"/>
              <a:t>fine sediment </a:t>
            </a:r>
            <a:r>
              <a:rPr lang="en-GB" sz="1800" dirty="0" smtClean="0"/>
              <a:t>delivery to river; increased </a:t>
            </a:r>
            <a:r>
              <a:rPr lang="en-GB" sz="1800" dirty="0"/>
              <a:t>complexity of in-channel and marginal </a:t>
            </a:r>
            <a:r>
              <a:rPr lang="en-GB" sz="1800" dirty="0" smtClean="0"/>
              <a:t>landforms; overall </a:t>
            </a:r>
            <a:r>
              <a:rPr lang="en-GB" sz="1800" dirty="0"/>
              <a:t>improvement in riparian and aquatic habitat diversity and </a:t>
            </a:r>
            <a:r>
              <a:rPr lang="en-GB" sz="1800" dirty="0" smtClean="0"/>
              <a:t>turnover. </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tle 1"/>
          <p:cNvSpPr txBox="1">
            <a:spLocks/>
          </p:cNvSpPr>
          <p:nvPr/>
        </p:nvSpPr>
        <p:spPr bwMode="auto">
          <a:xfrm>
            <a:off x="1" y="1241628"/>
            <a:ext cx="9133242"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en-GB" dirty="0" smtClean="0"/>
              <a:t>River Frome, Dorset: 4. Scenarios</a:t>
            </a:r>
            <a:endParaRPr lang="en-GB" dirty="0"/>
          </a:p>
        </p:txBody>
      </p:sp>
    </p:spTree>
    <p:extLst>
      <p:ext uri="{BB962C8B-B14F-4D97-AF65-F5344CB8AC3E}">
        <p14:creationId xmlns:p14="http://schemas.microsoft.com/office/powerpoint/2010/main" val="3591731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760" y="2481754"/>
            <a:ext cx="8422639" cy="3267561"/>
          </a:xfrm>
          <a:prstGeom prst="rect">
            <a:avLst/>
          </a:prstGeom>
          <a:noFill/>
        </p:spPr>
        <p:txBody>
          <a:bodyPr wrap="square" rtlCol="0">
            <a:spAutoFit/>
          </a:bodyPr>
          <a:lstStyle/>
          <a:p>
            <a:pPr marL="342900" indent="-342900">
              <a:spcBef>
                <a:spcPts val="528"/>
              </a:spcBef>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develop understanding of the space-time controls at region to reach scales on river reach </a:t>
            </a:r>
            <a:r>
              <a:rPr lang="en-GB" sz="22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hydromorphology</a:t>
            </a:r>
            <a:endPar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528"/>
              </a:spcBef>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understand how reach </a:t>
            </a:r>
            <a:r>
              <a:rPr lang="en-GB" sz="22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hydromorphology</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has responded to processes and human interventions in the past and present and may respond in the future to a variety of likely scenarios</a:t>
            </a:r>
          </a:p>
          <a:p>
            <a:pPr marL="342900" indent="-342900">
              <a:spcBef>
                <a:spcPts val="528"/>
              </a:spcBef>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support development of sustainable management / rehabilitation solutions for river reaches that work with river processes in the context of human constraints.</a:t>
            </a:r>
          </a:p>
        </p:txBody>
      </p:sp>
      <p:sp>
        <p:nvSpPr>
          <p:cNvPr id="8" name="Rectangle 2"/>
          <p:cNvSpPr txBox="1">
            <a:spLocks/>
          </p:cNvSpPr>
          <p:nvPr/>
        </p:nvSpPr>
        <p:spPr>
          <a:xfrm>
            <a:off x="195943" y="1250597"/>
            <a:ext cx="8773886" cy="360362"/>
          </a:xfrm>
          <a:prstGeom prst="rect">
            <a:avLst/>
          </a:prstGeom>
          <a:noFill/>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AIMS</a:t>
            </a:r>
            <a:endParaRPr lang="en-GB" dirty="0"/>
          </a:p>
        </p:txBody>
      </p:sp>
    </p:spTree>
    <p:extLst>
      <p:ext uri="{BB962C8B-B14F-4D97-AF65-F5344CB8AC3E}">
        <p14:creationId xmlns:p14="http://schemas.microsoft.com/office/powerpoint/2010/main" val="1880557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29092" y="416145"/>
            <a:ext cx="9014908" cy="4031873"/>
          </a:xfrm>
          <a:prstGeom prst="rect">
            <a:avLst/>
          </a:prstGeom>
          <a:noFill/>
        </p:spPr>
        <p:txBody>
          <a:bodyPr wrap="square" rtlCol="0">
            <a:spAutoFit/>
          </a:bodyPr>
          <a:lstStyle/>
          <a:p>
            <a:pPr marL="457200" indent="-457200">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River type is appropriate but need to improve process-form interactions</a:t>
            </a:r>
          </a:p>
          <a:p>
            <a:pPr marL="457200" indent="-457200">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Where possible, increase width of riparian zone: reduces eroded sediment delivery to channel; increases shade; reduces aquatic vegetation and cools water temperatures. </a:t>
            </a:r>
            <a:endPar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457200" indent="-457200">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Where possible, remove weirs and other blocking structures: improves potential of river flows to transport sediment.</a:t>
            </a:r>
          </a:p>
          <a:p>
            <a:pPr marL="457200" indent="-457200">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Where possible remove bank reinforcement: allows river to adjust course.</a:t>
            </a:r>
          </a:p>
          <a:p>
            <a:pPr marL="457200" indent="-457200">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Leave vegetation and river morphology to co-adjust: </a:t>
            </a:r>
          </a:p>
          <a:p>
            <a:pPr marL="971550" lvl="1" indent="-514350">
              <a:buClr>
                <a:srgbClr val="FF0000"/>
              </a:buClr>
              <a:buFont typeface="+mj-lt"/>
              <a:buAutoNum type="romanL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existing river types have persisted so are quite stable</a:t>
            </a:r>
          </a:p>
          <a:p>
            <a:pPr marL="971550" lvl="1" indent="-514350">
              <a:buClr>
                <a:srgbClr val="FF0000"/>
              </a:buClr>
              <a:buFont typeface="+mj-lt"/>
              <a:buAutoNum type="romanL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aquatic plants and wood from riparian trees will retain a reduced fine sediment supply to build a more dynamic mosaic of naturally-functioning habitats with gravel bed exposed in between.</a:t>
            </a:r>
          </a:p>
          <a:p>
            <a:pPr marL="342900" indent="-342900">
              <a:buClr>
                <a:srgbClr val="FF0000"/>
              </a:buClr>
              <a:buFont typeface="Wingdings" panose="05000000000000000000" pitchFamily="2" charset="2"/>
              <a:buChar char="Ø"/>
            </a:pPr>
            <a:endPar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endPar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endPar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buClr>
                <a:srgbClr val="FF0000"/>
              </a:buClr>
              <a:buFont typeface="Wingdings" panose="05000000000000000000" pitchFamily="2" charset="2"/>
              <a:buChar char="Ø"/>
            </a:pPr>
            <a:endPar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1"/>
          <p:cNvSpPr>
            <a:spLocks noGrp="1"/>
          </p:cNvSpPr>
          <p:nvPr>
            <p:ph type="title"/>
          </p:nvPr>
        </p:nvSpPr>
        <p:spPr>
          <a:xfrm>
            <a:off x="792163" y="90110"/>
            <a:ext cx="7532687" cy="360362"/>
          </a:xfrm>
        </p:spPr>
        <p:txBody>
          <a:bodyPr/>
          <a:lstStyle/>
          <a:p>
            <a:pPr algn="ctr"/>
            <a:r>
              <a:rPr lang="en-GB" dirty="0" smtClean="0"/>
              <a:t>River Frome, Dorset: Rehabilitation actions under Scenario (iv)</a:t>
            </a:r>
            <a:endParaRPr lang="en-GB"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75766" y="3162748"/>
            <a:ext cx="6755801" cy="3785517"/>
          </a:xfrm>
          <a:prstGeom prst="rect">
            <a:avLst/>
          </a:prstGeom>
        </p:spPr>
      </p:pic>
      <p:sp>
        <p:nvSpPr>
          <p:cNvPr id="6" name="TextBox 5"/>
          <p:cNvSpPr txBox="1"/>
          <p:nvPr/>
        </p:nvSpPr>
        <p:spPr>
          <a:xfrm>
            <a:off x="2879308" y="3428555"/>
            <a:ext cx="6124739" cy="261610"/>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from Grabowski and </a:t>
            </a:r>
            <a:r>
              <a:rPr lang="en-GB" sz="1100" dirty="0" err="1" smtClean="0">
                <a:latin typeface="Arial" panose="020B0604020202020204" pitchFamily="34" charset="0"/>
                <a:cs typeface="Arial" panose="020B0604020202020204" pitchFamily="34" charset="0"/>
              </a:rPr>
              <a:t>Gurnell</a:t>
            </a:r>
            <a:r>
              <a:rPr lang="en-GB" sz="1100" dirty="0" smtClean="0">
                <a:latin typeface="Arial" panose="020B0604020202020204" pitchFamily="34" charset="0"/>
                <a:cs typeface="Arial" panose="020B0604020202020204" pitchFamily="34" charset="0"/>
              </a:rPr>
              <a:t>, 2015, Aquatic Sciences</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820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2163" y="166617"/>
            <a:ext cx="7532687" cy="360362"/>
          </a:xfrm>
        </p:spPr>
        <p:txBody>
          <a:bodyPr/>
          <a:lstStyle/>
          <a:p>
            <a:pPr algn="ctr"/>
            <a:r>
              <a:rPr lang="en-GB" dirty="0" smtClean="0"/>
              <a:t>FURTHER READING AND RESOURCES</a:t>
            </a:r>
            <a:endParaRPr lang="en-GB" dirty="0"/>
          </a:p>
        </p:txBody>
      </p:sp>
      <p:sp>
        <p:nvSpPr>
          <p:cNvPr id="3" name="Content Placeholder 2"/>
          <p:cNvSpPr>
            <a:spLocks noGrp="1"/>
          </p:cNvSpPr>
          <p:nvPr>
            <p:ph idx="1"/>
          </p:nvPr>
        </p:nvSpPr>
        <p:spPr>
          <a:xfrm>
            <a:off x="419548" y="731571"/>
            <a:ext cx="8423238" cy="5850832"/>
          </a:xfrm>
        </p:spPr>
        <p:txBody>
          <a:bodyPr/>
          <a:lstStyle/>
          <a:p>
            <a:pPr marL="0" indent="0">
              <a:buNone/>
            </a:pPr>
            <a:r>
              <a:rPr lang="en-GB" sz="2000" dirty="0" err="1" smtClean="0"/>
              <a:t>Gurnell</a:t>
            </a:r>
            <a:r>
              <a:rPr lang="en-GB" sz="2000" dirty="0" smtClean="0"/>
              <a:t> et al. (2014) REFORM Deliverable 2.1</a:t>
            </a:r>
          </a:p>
          <a:p>
            <a:pPr marL="355600" indent="0">
              <a:buNone/>
            </a:pPr>
            <a:r>
              <a:rPr lang="en-GB" sz="1600" dirty="0" smtClean="0">
                <a:solidFill>
                  <a:schemeClr val="tx1"/>
                </a:solidFill>
              </a:rPr>
              <a:t>Part 1: </a:t>
            </a:r>
            <a:r>
              <a:rPr lang="en-GB" sz="1600" dirty="0">
                <a:solidFill>
                  <a:schemeClr val="tx1"/>
                </a:solidFill>
              </a:rPr>
              <a:t>A hierarchical multi-scale framework and indicators </a:t>
            </a:r>
            <a:r>
              <a:rPr lang="en-GB" sz="1600" dirty="0" smtClean="0">
                <a:solidFill>
                  <a:schemeClr val="tx1"/>
                </a:solidFill>
              </a:rPr>
              <a:t>of </a:t>
            </a:r>
            <a:r>
              <a:rPr lang="en-GB" sz="1600" dirty="0" err="1" smtClean="0">
                <a:solidFill>
                  <a:schemeClr val="tx1"/>
                </a:solidFill>
              </a:rPr>
              <a:t>hydromorphological</a:t>
            </a:r>
            <a:r>
              <a:rPr lang="en-GB" sz="1600" dirty="0" smtClean="0">
                <a:solidFill>
                  <a:schemeClr val="tx1"/>
                </a:solidFill>
              </a:rPr>
              <a:t> </a:t>
            </a:r>
            <a:r>
              <a:rPr lang="en-GB" sz="1600" dirty="0">
                <a:solidFill>
                  <a:schemeClr val="tx1"/>
                </a:solidFill>
              </a:rPr>
              <a:t>processes and forms</a:t>
            </a:r>
            <a:endParaRPr lang="en-GB" sz="1600" dirty="0" smtClean="0">
              <a:solidFill>
                <a:schemeClr val="tx1"/>
              </a:solidFill>
            </a:endParaRPr>
          </a:p>
          <a:p>
            <a:pPr marL="400050" lvl="1" indent="0">
              <a:spcBef>
                <a:spcPts val="0"/>
              </a:spcBef>
              <a:spcAft>
                <a:spcPts val="600"/>
              </a:spcAft>
              <a:buNone/>
            </a:pPr>
            <a:r>
              <a:rPr lang="en-GB" dirty="0" smtClean="0"/>
              <a:t>Part 2: Thematic Annexes</a:t>
            </a:r>
          </a:p>
          <a:p>
            <a:pPr marL="400050" lvl="1" indent="0">
              <a:spcBef>
                <a:spcPts val="0"/>
              </a:spcBef>
              <a:spcAft>
                <a:spcPts val="600"/>
              </a:spcAft>
              <a:buNone/>
            </a:pPr>
            <a:r>
              <a:rPr lang="en-GB" dirty="0" smtClean="0">
                <a:solidFill>
                  <a:schemeClr val="tx1"/>
                </a:solidFill>
              </a:rPr>
              <a:t>Part 3: </a:t>
            </a:r>
            <a:r>
              <a:rPr lang="en-US" dirty="0" smtClean="0"/>
              <a:t>Catchment </a:t>
            </a:r>
            <a:r>
              <a:rPr lang="en-US" dirty="0"/>
              <a:t>Case </a:t>
            </a:r>
            <a:r>
              <a:rPr lang="en-US" dirty="0" smtClean="0"/>
              <a:t>Studies: Full applications of the Hierarchical Framework</a:t>
            </a:r>
          </a:p>
          <a:p>
            <a:pPr marL="400050" lvl="1" indent="0">
              <a:spcBef>
                <a:spcPts val="0"/>
              </a:spcBef>
              <a:spcAft>
                <a:spcPts val="600"/>
              </a:spcAft>
              <a:buNone/>
            </a:pPr>
            <a:r>
              <a:rPr lang="en-US" dirty="0" smtClean="0">
                <a:solidFill>
                  <a:schemeClr val="tx1"/>
                </a:solidFill>
              </a:rPr>
              <a:t>Part 4: </a:t>
            </a:r>
            <a:r>
              <a:rPr lang="en-US" dirty="0"/>
              <a:t>Catchment Case Studies: </a:t>
            </a:r>
            <a:r>
              <a:rPr lang="en-US" dirty="0" smtClean="0"/>
              <a:t>Partial </a:t>
            </a:r>
            <a:r>
              <a:rPr lang="en-US" dirty="0"/>
              <a:t>applications of the Hierarchical Framework</a:t>
            </a:r>
            <a:endParaRPr lang="en-GB" dirty="0" smtClean="0"/>
          </a:p>
          <a:p>
            <a:pPr marL="0" indent="0">
              <a:buNone/>
            </a:pPr>
            <a:r>
              <a:rPr lang="en-GB" sz="2000" dirty="0" smtClean="0"/>
              <a:t>Aquatic Sciences (Special issue on the REFORM Framework) expected 2015:</a:t>
            </a:r>
          </a:p>
          <a:p>
            <a:pPr marL="720725" lvl="1" indent="-320675">
              <a:spcBef>
                <a:spcPts val="600"/>
              </a:spcBef>
              <a:spcAft>
                <a:spcPts val="600"/>
              </a:spcAft>
              <a:buNone/>
            </a:pPr>
            <a:r>
              <a:rPr lang="en-GB" dirty="0" smtClean="0">
                <a:solidFill>
                  <a:schemeClr val="tx1"/>
                </a:solidFill>
              </a:rPr>
              <a:t>A </a:t>
            </a:r>
            <a:r>
              <a:rPr lang="en-GB" dirty="0">
                <a:solidFill>
                  <a:schemeClr val="tx1"/>
                </a:solidFill>
              </a:rPr>
              <a:t>hierarchical framework for developing understanding of river behaviour.</a:t>
            </a:r>
          </a:p>
          <a:p>
            <a:pPr marL="720725" lvl="1" indent="-320675">
              <a:spcBef>
                <a:spcPts val="0"/>
              </a:spcBef>
              <a:spcAft>
                <a:spcPts val="600"/>
              </a:spcAft>
              <a:buNone/>
            </a:pPr>
            <a:r>
              <a:rPr lang="en-GB" dirty="0" smtClean="0">
                <a:solidFill>
                  <a:schemeClr val="tx1"/>
                </a:solidFill>
              </a:rPr>
              <a:t>Classification </a:t>
            </a:r>
            <a:r>
              <a:rPr lang="en-GB" dirty="0">
                <a:solidFill>
                  <a:schemeClr val="tx1"/>
                </a:solidFill>
              </a:rPr>
              <a:t>of river morphology and hydrology to support management and restoration.</a:t>
            </a:r>
          </a:p>
          <a:p>
            <a:pPr marL="720725" lvl="1" indent="-320675">
              <a:spcBef>
                <a:spcPts val="0"/>
              </a:spcBef>
              <a:spcAft>
                <a:spcPts val="600"/>
              </a:spcAft>
              <a:buNone/>
            </a:pPr>
            <a:r>
              <a:rPr lang="en-GB" dirty="0" smtClean="0">
                <a:solidFill>
                  <a:schemeClr val="tx1"/>
                </a:solidFill>
              </a:rPr>
              <a:t>Indicators </a:t>
            </a:r>
            <a:r>
              <a:rPr lang="en-GB" dirty="0">
                <a:solidFill>
                  <a:schemeClr val="tx1"/>
                </a:solidFill>
              </a:rPr>
              <a:t>of river system character and dynamics, past and present: understanding the causes and solutions to river management problems.</a:t>
            </a:r>
          </a:p>
          <a:p>
            <a:pPr marL="720725" lvl="1" indent="-320675">
              <a:spcBef>
                <a:spcPts val="0"/>
              </a:spcBef>
              <a:spcAft>
                <a:spcPts val="600"/>
              </a:spcAft>
              <a:buNone/>
            </a:pPr>
            <a:r>
              <a:rPr lang="en-GB" dirty="0" smtClean="0">
                <a:solidFill>
                  <a:schemeClr val="tx1"/>
                </a:solidFill>
              </a:rPr>
              <a:t>The </a:t>
            </a:r>
            <a:r>
              <a:rPr lang="en-GB" dirty="0">
                <a:solidFill>
                  <a:schemeClr val="tx1"/>
                </a:solidFill>
              </a:rPr>
              <a:t>use of Remote Sensing to characterise </a:t>
            </a:r>
            <a:r>
              <a:rPr lang="en-GB" dirty="0" err="1">
                <a:solidFill>
                  <a:schemeClr val="tx1"/>
                </a:solidFill>
              </a:rPr>
              <a:t>hydromorphological</a:t>
            </a:r>
            <a:r>
              <a:rPr lang="en-GB" dirty="0">
                <a:solidFill>
                  <a:schemeClr val="tx1"/>
                </a:solidFill>
              </a:rPr>
              <a:t> properties of European rivers.</a:t>
            </a:r>
          </a:p>
          <a:p>
            <a:pPr marL="720725" lvl="1" indent="-320675">
              <a:spcBef>
                <a:spcPts val="0"/>
              </a:spcBef>
              <a:spcAft>
                <a:spcPts val="600"/>
              </a:spcAft>
              <a:buNone/>
            </a:pPr>
            <a:r>
              <a:rPr lang="en-GB" dirty="0" smtClean="0">
                <a:solidFill>
                  <a:schemeClr val="tx1"/>
                </a:solidFill>
              </a:rPr>
              <a:t>Several papers illustrating different applications of the REFORM framework.</a:t>
            </a:r>
          </a:p>
          <a:p>
            <a:pPr marL="320675" indent="-320675">
              <a:spcBef>
                <a:spcPts val="0"/>
              </a:spcBef>
              <a:spcAft>
                <a:spcPts val="600"/>
              </a:spcAft>
              <a:buNone/>
            </a:pPr>
            <a:r>
              <a:rPr lang="en-GB" sz="2400" u="sng" dirty="0" smtClean="0">
                <a:solidFill>
                  <a:srgbClr val="006699"/>
                </a:solidFill>
                <a:hlinkClick r:id="rId3"/>
              </a:rPr>
              <a:t>www.reformrivers.eu</a:t>
            </a:r>
            <a:r>
              <a:rPr lang="en-GB" sz="2400" dirty="0" smtClean="0">
                <a:solidFill>
                  <a:schemeClr val="tx1"/>
                </a:solidFill>
              </a:rPr>
              <a:t>  </a:t>
            </a:r>
            <a:r>
              <a:rPr lang="en-GB" dirty="0" smtClean="0">
                <a:solidFill>
                  <a:schemeClr val="tx1"/>
                </a:solidFill>
              </a:rPr>
              <a:t>              </a:t>
            </a:r>
            <a:r>
              <a:rPr lang="en-GB" sz="2400" u="sng" dirty="0" smtClean="0">
                <a:solidFill>
                  <a:srgbClr val="0000FF"/>
                </a:solidFill>
              </a:rPr>
              <a:t>wiki.reformrivers.eu</a:t>
            </a:r>
            <a:endParaRPr lang="en-GB" sz="2400" u="sng" dirty="0">
              <a:solidFill>
                <a:srgbClr val="0000FF"/>
              </a:solidFill>
            </a:endParaRPr>
          </a:p>
        </p:txBody>
      </p:sp>
    </p:spTree>
    <p:extLst>
      <p:ext uri="{BB962C8B-B14F-4D97-AF65-F5344CB8AC3E}">
        <p14:creationId xmlns:p14="http://schemas.microsoft.com/office/powerpoint/2010/main" val="99600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5760" y="1619225"/>
            <a:ext cx="8422639" cy="4937249"/>
          </a:xfrm>
          <a:prstGeom prst="rect">
            <a:avLst/>
          </a:prstGeom>
          <a:noFill/>
        </p:spPr>
        <p:txBody>
          <a:bodyPr wrap="square" rtlCol="0">
            <a:spAutoFit/>
          </a:bodyPr>
          <a:lstStyle/>
          <a:p>
            <a:pPr>
              <a:spcBef>
                <a:spcPts val="528"/>
              </a:spcBef>
              <a:buClr>
                <a:srgbClr val="FF0000"/>
              </a:buClr>
            </a:pPr>
            <a:r>
              <a:rPr lang="en-GB" sz="21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ANALYSIS STAGES</a:t>
            </a:r>
          </a:p>
          <a:p>
            <a:pPr marL="457200" indent="-457200">
              <a:spcBef>
                <a:spcPts val="528"/>
              </a:spcBef>
              <a:buClr>
                <a:srgbClr val="FF0000"/>
              </a:buClr>
              <a:buFont typeface="+mj-lt"/>
              <a:buAutoNum type="arabicPeriod"/>
            </a:pPr>
            <a:r>
              <a:rPr lang="en-GB" sz="21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DELINEATION: define the spatial units for which information needs to be assembled</a:t>
            </a:r>
          </a:p>
          <a:p>
            <a:pPr marL="457200" indent="-457200">
              <a:spcBef>
                <a:spcPts val="528"/>
              </a:spcBef>
              <a:buClr>
                <a:srgbClr val="FF0000"/>
              </a:buClr>
              <a:buFont typeface="+mj-lt"/>
              <a:buAutoNum type="arabicPeriod"/>
            </a:pPr>
            <a:r>
              <a:rPr lang="en-GB" sz="21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CHARACTERISATION: assemble information for the spatial units</a:t>
            </a:r>
          </a:p>
          <a:p>
            <a:pPr marL="457200" indent="-457200">
              <a:spcBef>
                <a:spcPts val="528"/>
              </a:spcBef>
              <a:buClr>
                <a:srgbClr val="FF0000"/>
              </a:buClr>
              <a:buFont typeface="+mj-lt"/>
              <a:buAutoNum type="arabicPeriod"/>
            </a:pPr>
            <a:r>
              <a:rPr lang="en-GB" sz="21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INDICATORS: extract indicators from the assembled information to guide assessments of the current and past character of the spatial units and how processes operating within spatial units affect their character and also the character of receiving spatial units</a:t>
            </a:r>
          </a:p>
          <a:p>
            <a:pPr marL="457200" indent="-457200">
              <a:spcBef>
                <a:spcPts val="528"/>
              </a:spcBef>
              <a:buClr>
                <a:srgbClr val="FF0000"/>
              </a:buClr>
              <a:buFont typeface="+mj-lt"/>
              <a:buAutoNum type="arabicPeriod"/>
            </a:pPr>
            <a:r>
              <a:rPr lang="en-GB" sz="21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ASSESSMENT: summarise understanding of linkages across space and time, assess temporal trajectory of reach type, condition, function</a:t>
            </a:r>
          </a:p>
          <a:p>
            <a:pPr marL="457200" indent="-457200">
              <a:spcBef>
                <a:spcPts val="528"/>
              </a:spcBef>
              <a:buClr>
                <a:srgbClr val="FF0000"/>
              </a:buClr>
              <a:buFont typeface="+mj-lt"/>
              <a:buAutoNum type="arabicPeriod"/>
            </a:pPr>
            <a:r>
              <a:rPr lang="en-GB" sz="21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SCENARIOS: assess likely responses to future scenarios</a:t>
            </a:r>
            <a:endParaRPr lang="en-GB" sz="21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2"/>
          <p:cNvSpPr txBox="1">
            <a:spLocks/>
          </p:cNvSpPr>
          <p:nvPr/>
        </p:nvSpPr>
        <p:spPr>
          <a:xfrm>
            <a:off x="195943" y="1239838"/>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ANALYSIS STAGES</a:t>
            </a:r>
            <a:endParaRPr lang="en-GB" dirty="0"/>
          </a:p>
        </p:txBody>
      </p:sp>
    </p:spTree>
    <p:extLst>
      <p:ext uri="{BB962C8B-B14F-4D97-AF65-F5344CB8AC3E}">
        <p14:creationId xmlns:p14="http://schemas.microsoft.com/office/powerpoint/2010/main" val="220330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38387" y="1807276"/>
            <a:ext cx="2520234" cy="4477757"/>
            <a:chOff x="3018423" y="1658423"/>
            <a:chExt cx="2520234" cy="4477757"/>
          </a:xfrm>
        </p:grpSpPr>
        <p:sp>
          <p:nvSpPr>
            <p:cNvPr id="7" name="Curved Left Arrow 6"/>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8" name="Curved Left Arrow 7"/>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9" name="Left-Right Arrow 8"/>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Down Arrow 9"/>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1" name="Left-Right Arrow 10"/>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2" name="Rectangle 11"/>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3" name="Rectangle 12"/>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4" name="Rectangle 13"/>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5" name="Group 14"/>
            <p:cNvGrpSpPr/>
            <p:nvPr/>
          </p:nvGrpSpPr>
          <p:grpSpPr>
            <a:xfrm>
              <a:off x="3458912" y="1658423"/>
              <a:ext cx="1690721" cy="2381788"/>
              <a:chOff x="1160929" y="130782"/>
              <a:chExt cx="2108481" cy="4135594"/>
            </a:xfrm>
          </p:grpSpPr>
          <p:sp>
            <p:nvSpPr>
              <p:cNvPr id="16" name="Rectangle 15"/>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7" name="Rectangle 16"/>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8" name="Rectangle 17"/>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9" name="Rectangle 18"/>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20" name="Rectangle 19"/>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21" name="Down Arrow 20"/>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3" name="Down Arrow 22"/>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4" name="Down Arrow 23"/>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33" name="Rectangle 2"/>
          <p:cNvSpPr txBox="1">
            <a:spLocks/>
          </p:cNvSpPr>
          <p:nvPr/>
        </p:nvSpPr>
        <p:spPr>
          <a:xfrm>
            <a:off x="195943" y="1239838"/>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1. DELINEATION</a:t>
            </a:r>
            <a:endParaRPr lang="en-GB" dirty="0"/>
          </a:p>
        </p:txBody>
      </p:sp>
      <p:sp>
        <p:nvSpPr>
          <p:cNvPr id="2" name="Rectangle 1"/>
          <p:cNvSpPr/>
          <p:nvPr/>
        </p:nvSpPr>
        <p:spPr>
          <a:xfrm>
            <a:off x="3223986" y="4232564"/>
            <a:ext cx="3970711" cy="2189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365760" y="1673010"/>
            <a:ext cx="4220204" cy="4750018"/>
          </a:xfrm>
          <a:prstGeom prst="rect">
            <a:avLst/>
          </a:prstGeom>
          <a:noFill/>
        </p:spPr>
        <p:txBody>
          <a:bodyPr wrap="square" rtlCol="0">
            <a:spAutoFit/>
          </a:bodyPr>
          <a:lstStyle/>
          <a:p>
            <a:pPr>
              <a:spcBef>
                <a:spcPts val="528"/>
              </a:spcBef>
              <a:buClr>
                <a:srgbClr val="FF0000"/>
              </a:buClr>
            </a:pPr>
            <a:r>
              <a:rPr lang="en-GB" sz="22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Region</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Biogeographical region (climate-vegetation).</a:t>
            </a:r>
          </a:p>
          <a:p>
            <a:pPr>
              <a:spcBef>
                <a:spcPts val="528"/>
              </a:spcBef>
              <a:buClr>
                <a:srgbClr val="FF0000"/>
              </a:buClr>
            </a:pPr>
            <a:r>
              <a:rPr lang="en-GB" sz="22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Catchment</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enclosed by watershed</a:t>
            </a:r>
          </a:p>
          <a:p>
            <a:pPr>
              <a:spcBef>
                <a:spcPts val="528"/>
              </a:spcBef>
              <a:buClr>
                <a:srgbClr val="FF0000"/>
              </a:buClr>
            </a:pPr>
            <a:r>
              <a:rPr lang="en-GB" sz="22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Landscape unit</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topography, geology, land cover</a:t>
            </a:r>
          </a:p>
          <a:p>
            <a:pPr>
              <a:spcBef>
                <a:spcPts val="528"/>
              </a:spcBef>
              <a:buClr>
                <a:srgbClr val="FF0000"/>
              </a:buClr>
            </a:pPr>
            <a:r>
              <a:rPr lang="en-GB" sz="22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Segment</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major changes in gradient, catchment area, valley confinement</a:t>
            </a:r>
          </a:p>
          <a:p>
            <a:pPr>
              <a:spcBef>
                <a:spcPts val="528"/>
              </a:spcBef>
              <a:buClr>
                <a:srgbClr val="FF0000"/>
              </a:buClr>
            </a:pPr>
            <a:r>
              <a:rPr lang="en-GB" sz="22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Reach</a:t>
            </a: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consistent planform / features, bounded by major artificial longitudinal discontinuities.</a:t>
            </a:r>
          </a:p>
        </p:txBody>
      </p:sp>
    </p:spTree>
    <p:extLst>
      <p:ext uri="{BB962C8B-B14F-4D97-AF65-F5344CB8AC3E}">
        <p14:creationId xmlns:p14="http://schemas.microsoft.com/office/powerpoint/2010/main" val="590594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38387" y="1807276"/>
            <a:ext cx="2520234" cy="4477757"/>
            <a:chOff x="3018423" y="1658423"/>
            <a:chExt cx="2520234" cy="4477757"/>
          </a:xfrm>
        </p:grpSpPr>
        <p:sp>
          <p:nvSpPr>
            <p:cNvPr id="7" name="Curved Left Arrow 6"/>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8" name="Curved Left Arrow 7"/>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9" name="Left-Right Arrow 8"/>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Down Arrow 9"/>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1" name="Left-Right Arrow 10"/>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2" name="Rectangle 11"/>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3" name="Rectangle 12"/>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4" name="Rectangle 13"/>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5" name="Group 14"/>
            <p:cNvGrpSpPr/>
            <p:nvPr/>
          </p:nvGrpSpPr>
          <p:grpSpPr>
            <a:xfrm>
              <a:off x="3458912" y="1658423"/>
              <a:ext cx="1690721" cy="2381788"/>
              <a:chOff x="1160929" y="130782"/>
              <a:chExt cx="2108481" cy="4135594"/>
            </a:xfrm>
          </p:grpSpPr>
          <p:sp>
            <p:nvSpPr>
              <p:cNvPr id="16" name="Rectangle 15"/>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7" name="Rectangle 16"/>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8" name="Rectangle 17"/>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9" name="Rectangle 18"/>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20" name="Rectangle 19"/>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21" name="Down Arrow 20"/>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3" name="Down Arrow 22"/>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4" name="Down Arrow 23"/>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26" name="Right Arrow 25"/>
          <p:cNvSpPr/>
          <p:nvPr/>
        </p:nvSpPr>
        <p:spPr>
          <a:xfrm>
            <a:off x="1116046" y="3824350"/>
            <a:ext cx="2482999" cy="467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p:cNvSpPr txBox="1"/>
          <p:nvPr/>
        </p:nvSpPr>
        <p:spPr>
          <a:xfrm>
            <a:off x="1158074" y="1945711"/>
            <a:ext cx="2151478" cy="461665"/>
          </a:xfrm>
          <a:prstGeom prst="rect">
            <a:avLst/>
          </a:prstGeom>
          <a:noFill/>
        </p:spPr>
        <p:txBody>
          <a:bodyPr wrap="square" rtlCol="0">
            <a:spAutoFit/>
          </a:bodyPr>
          <a:lstStyle/>
          <a:p>
            <a:r>
              <a:rPr lang="en-GB" dirty="0" smtClean="0">
                <a:solidFill>
                  <a:srgbClr val="006699"/>
                </a:solidFill>
              </a:rPr>
              <a:t>Past Changes</a:t>
            </a:r>
            <a:endParaRPr lang="en-GB" dirty="0">
              <a:solidFill>
                <a:srgbClr val="006699"/>
              </a:solidFill>
            </a:endParaRPr>
          </a:p>
        </p:txBody>
      </p:sp>
      <p:sp>
        <p:nvSpPr>
          <p:cNvPr id="30" name="TextBox 29"/>
          <p:cNvSpPr txBox="1"/>
          <p:nvPr/>
        </p:nvSpPr>
        <p:spPr>
          <a:xfrm>
            <a:off x="6695703" y="2335538"/>
            <a:ext cx="1784146" cy="1200329"/>
          </a:xfrm>
          <a:prstGeom prst="rect">
            <a:avLst/>
          </a:prstGeom>
          <a:noFill/>
        </p:spPr>
        <p:txBody>
          <a:bodyPr wrap="square" rtlCol="0">
            <a:spAutoFit/>
          </a:bodyPr>
          <a:lstStyle/>
          <a:p>
            <a:pPr algn="ct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Flow and sediment from the catchment</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p:cNvSpPr txBox="1"/>
          <p:nvPr/>
        </p:nvSpPr>
        <p:spPr>
          <a:xfrm>
            <a:off x="6722270" y="4437488"/>
            <a:ext cx="1889051" cy="1754326"/>
          </a:xfrm>
          <a:prstGeom prst="rect">
            <a:avLst/>
          </a:prstGeom>
          <a:noFill/>
        </p:spPr>
        <p:txBody>
          <a:bodyPr wrap="square" rtlCol="0">
            <a:spAutoFit/>
          </a:bodyPr>
          <a:lstStyle/>
          <a:p>
            <a:pPr algn="ct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Interventions, flow and sediment form features within the reach</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Down Arrow 31"/>
          <p:cNvSpPr/>
          <p:nvPr/>
        </p:nvSpPr>
        <p:spPr>
          <a:xfrm>
            <a:off x="6363818" y="1945711"/>
            <a:ext cx="503274" cy="18296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2"/>
          <p:cNvSpPr txBox="1">
            <a:spLocks/>
          </p:cNvSpPr>
          <p:nvPr/>
        </p:nvSpPr>
        <p:spPr>
          <a:xfrm>
            <a:off x="195943" y="1239838"/>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2. CHARACTERISATION -&gt; INDICATORS</a:t>
            </a:r>
            <a:endParaRPr lang="en-GB" dirty="0"/>
          </a:p>
        </p:txBody>
      </p:sp>
      <p:sp>
        <p:nvSpPr>
          <p:cNvPr id="34" name="TextBox 33"/>
          <p:cNvSpPr txBox="1"/>
          <p:nvPr/>
        </p:nvSpPr>
        <p:spPr>
          <a:xfrm>
            <a:off x="6758214" y="3858992"/>
            <a:ext cx="1784146" cy="369332"/>
          </a:xfrm>
          <a:prstGeom prst="rect">
            <a:avLst/>
          </a:prstGeom>
          <a:noFill/>
        </p:spPr>
        <p:txBody>
          <a:bodyPr wrap="square" rtlCol="0">
            <a:spAutoFit/>
          </a:bodyPr>
          <a:lstStyle/>
          <a:p>
            <a:pPr algn="ctr"/>
            <a:r>
              <a:rPr lang="en-GB" sz="18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River type</a:t>
            </a:r>
            <a:endParaRPr lang="en-GB" sz="18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ight Arrow 28"/>
          <p:cNvSpPr/>
          <p:nvPr/>
        </p:nvSpPr>
        <p:spPr>
          <a:xfrm>
            <a:off x="1150108" y="2502948"/>
            <a:ext cx="2410679" cy="467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a:off x="1139353" y="5041757"/>
            <a:ext cx="2482999" cy="467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a:off x="1159864" y="3313734"/>
            <a:ext cx="2151478" cy="461665"/>
          </a:xfrm>
          <a:prstGeom prst="rect">
            <a:avLst/>
          </a:prstGeom>
          <a:noFill/>
        </p:spPr>
        <p:txBody>
          <a:bodyPr wrap="square" rtlCol="0">
            <a:spAutoFit/>
          </a:bodyPr>
          <a:lstStyle/>
          <a:p>
            <a:r>
              <a:rPr lang="en-GB" dirty="0" smtClean="0">
                <a:solidFill>
                  <a:srgbClr val="006699"/>
                </a:solidFill>
              </a:rPr>
              <a:t>Past Changes</a:t>
            </a:r>
            <a:endParaRPr lang="en-GB" dirty="0">
              <a:solidFill>
                <a:srgbClr val="006699"/>
              </a:solidFill>
            </a:endParaRPr>
          </a:p>
        </p:txBody>
      </p:sp>
      <p:sp>
        <p:nvSpPr>
          <p:cNvPr id="37" name="TextBox 36"/>
          <p:cNvSpPr txBox="1"/>
          <p:nvPr/>
        </p:nvSpPr>
        <p:spPr>
          <a:xfrm>
            <a:off x="1140148" y="4606445"/>
            <a:ext cx="3158118" cy="461665"/>
          </a:xfrm>
          <a:prstGeom prst="rect">
            <a:avLst/>
          </a:prstGeom>
          <a:noFill/>
        </p:spPr>
        <p:txBody>
          <a:bodyPr wrap="square" rtlCol="0">
            <a:spAutoFit/>
          </a:bodyPr>
          <a:lstStyle/>
          <a:p>
            <a:r>
              <a:rPr lang="en-GB" dirty="0" smtClean="0">
                <a:solidFill>
                  <a:srgbClr val="006699"/>
                </a:solidFill>
              </a:rPr>
              <a:t>Past Changes</a:t>
            </a:r>
            <a:endParaRPr lang="en-GB" dirty="0">
              <a:solidFill>
                <a:srgbClr val="006699"/>
              </a:solidFill>
            </a:endParaRPr>
          </a:p>
        </p:txBody>
      </p:sp>
    </p:spTree>
    <p:extLst>
      <p:ext uri="{BB962C8B-B14F-4D97-AF65-F5344CB8AC3E}">
        <p14:creationId xmlns:p14="http://schemas.microsoft.com/office/powerpoint/2010/main" val="2800126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78789797"/>
              </p:ext>
            </p:extLst>
          </p:nvPr>
        </p:nvGraphicFramePr>
        <p:xfrm>
          <a:off x="414336" y="828675"/>
          <a:ext cx="8229600" cy="5683560"/>
        </p:xfrm>
        <a:graphic>
          <a:graphicData uri="http://schemas.openxmlformats.org/drawingml/2006/table">
            <a:tbl>
              <a:tblPr firstRow="1" firstCol="1" bandRow="1">
                <a:tableStyleId>{5C22544A-7EE6-4342-B048-85BDC9FD1C3A}</a:tableStyleId>
              </a:tblPr>
              <a:tblGrid>
                <a:gridCol w="1314450"/>
                <a:gridCol w="2100263"/>
                <a:gridCol w="4814887"/>
              </a:tblGrid>
              <a:tr h="282953">
                <a:tc>
                  <a:txBody>
                    <a:bodyPr/>
                    <a:lstStyle/>
                    <a:p>
                      <a:pPr algn="ctr">
                        <a:lnSpc>
                          <a:spcPct val="107000"/>
                        </a:lnSpc>
                        <a:spcAft>
                          <a:spcPts val="0"/>
                        </a:spcAft>
                      </a:pPr>
                      <a:r>
                        <a:rPr lang="en-GB" sz="1600" dirty="0">
                          <a:effectLst/>
                          <a:latin typeface="Arial" panose="020B0604020202020204" pitchFamily="34" charset="0"/>
                          <a:cs typeface="Arial" panose="020B0604020202020204" pitchFamily="34" charset="0"/>
                        </a:rPr>
                        <a:t>SCALE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gn="ctr">
                        <a:lnSpc>
                          <a:spcPct val="107000"/>
                        </a:lnSpc>
                        <a:spcAft>
                          <a:spcPts val="0"/>
                        </a:spcAft>
                      </a:pPr>
                      <a:r>
                        <a:rPr lang="en-GB" sz="1600">
                          <a:effectLst/>
                          <a:latin typeface="Arial" panose="020B0604020202020204" pitchFamily="34" charset="0"/>
                          <a:cs typeface="Arial" panose="020B0604020202020204" pitchFamily="34" charset="0"/>
                        </a:rPr>
                        <a:t>KEY PROCESSES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gn="ctr">
                        <a:lnSpc>
                          <a:spcPct val="107000"/>
                        </a:lnSpc>
                        <a:spcAft>
                          <a:spcPts val="0"/>
                        </a:spcAft>
                      </a:pPr>
                      <a:r>
                        <a:rPr lang="en-GB" sz="1600">
                          <a:effectLst/>
                          <a:latin typeface="Arial" panose="020B0604020202020204" pitchFamily="34" charset="0"/>
                          <a:cs typeface="Arial" panose="020B0604020202020204" pitchFamily="34" charset="0"/>
                        </a:rPr>
                        <a:t>EXAMPLE INDICATORS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588112">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Catchment</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Water production</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Average annual precipitation, Average annual water yield</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588112">
                <a:tc rowSpan="2">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Landscape Unit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Runoff  production / retention</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 Exposed aquifers, % Soil permeability class, % land cover classes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588112">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Fine and coarse sediment production</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Annual soil erosion, Coarse sediment source areas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525545">
                <a:tc rowSpan="5">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River Segment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Valley features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Valley confinement and gradient, River confinement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630653">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Flow regime and extremes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Flow regime type, Average annual flow, Base flow index, Median, 2yr 10 yr </a:t>
                      </a:r>
                      <a:r>
                        <a:rPr lang="en-US" sz="1600">
                          <a:effectLst/>
                          <a:latin typeface="Arial" panose="020B0604020202020204" pitchFamily="34" charset="0"/>
                          <a:cs typeface="Arial" panose="020B0604020202020204" pitchFamily="34" charset="0"/>
                        </a:rPr>
                        <a:t>floods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588112">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Sediment delivery and transport regime</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Eroded soil delivery , Segment sediment budget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735763">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Disruption of longitudinal continuity</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Number of major blocking and spanning  structures (e.g. dams, drop structures, weirs, bridges)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r h="1156198">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Riparian corridor size, functions, succession, wood delivery</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Average riparian corridor width, Continuity of riparian vegetation along river edge, Age structure of riparian vegetation</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12497" marR="12497" marT="0" marB="0"/>
                </a:tc>
              </a:tr>
            </a:tbl>
          </a:graphicData>
        </a:graphic>
      </p:graphicFrame>
      <p:sp>
        <p:nvSpPr>
          <p:cNvPr id="6" name="Rectangle 2"/>
          <p:cNvSpPr txBox="1">
            <a:spLocks/>
          </p:cNvSpPr>
          <p:nvPr/>
        </p:nvSpPr>
        <p:spPr>
          <a:xfrm>
            <a:off x="195943" y="125411"/>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a:t>
            </a:r>
            <a:r>
              <a:rPr lang="en-GB" dirty="0"/>
              <a:t>FRAMEWORK : </a:t>
            </a:r>
            <a:r>
              <a:rPr lang="en-GB" dirty="0" smtClean="0"/>
              <a:t>2. CHARACTERISATION </a:t>
            </a:r>
            <a:r>
              <a:rPr lang="en-GB" dirty="0"/>
              <a:t>-&gt; INDICATORS</a:t>
            </a:r>
          </a:p>
        </p:txBody>
      </p:sp>
      <p:sp>
        <p:nvSpPr>
          <p:cNvPr id="7" name="TextBox 6"/>
          <p:cNvSpPr txBox="1"/>
          <p:nvPr/>
        </p:nvSpPr>
        <p:spPr>
          <a:xfrm>
            <a:off x="257170" y="404781"/>
            <a:ext cx="8629644" cy="430887"/>
          </a:xfrm>
          <a:prstGeom prst="rect">
            <a:avLst/>
          </a:prstGeom>
          <a:noFill/>
        </p:spPr>
        <p:txBody>
          <a:bodyPr wrap="square" rtlCol="0">
            <a:spAutoFit/>
          </a:bodyPr>
          <a:lstStyle/>
          <a:p>
            <a:pPr algn="ctr">
              <a:spcBef>
                <a:spcPts val="528"/>
              </a:spcBef>
              <a:buClr>
                <a:srgbClr val="FF0000"/>
              </a:buClr>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UNDERSTANDING FLOW-SEDIMENT DELIVERY</a:t>
            </a:r>
          </a:p>
        </p:txBody>
      </p:sp>
    </p:spTree>
    <p:extLst>
      <p:ext uri="{BB962C8B-B14F-4D97-AF65-F5344CB8AC3E}">
        <p14:creationId xmlns:p14="http://schemas.microsoft.com/office/powerpoint/2010/main" val="99309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p:cNvSpPr>
          <p:nvPr/>
        </p:nvSpPr>
        <p:spPr>
          <a:xfrm>
            <a:off x="195943" y="125411"/>
            <a:ext cx="8773886" cy="360362"/>
          </a:xfrm>
          <a:prstGeom prst="rect">
            <a:avLst/>
          </a:prstGeom>
          <a:noFill/>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2. CHARACTERISATION </a:t>
            </a:r>
            <a:r>
              <a:rPr lang="en-GB" dirty="0"/>
              <a:t>-&gt; INDICATORS</a:t>
            </a:r>
          </a:p>
        </p:txBody>
      </p:sp>
      <p:sp>
        <p:nvSpPr>
          <p:cNvPr id="7" name="TextBox 6"/>
          <p:cNvSpPr txBox="1"/>
          <p:nvPr/>
        </p:nvSpPr>
        <p:spPr>
          <a:xfrm>
            <a:off x="257170" y="404781"/>
            <a:ext cx="8629644" cy="769441"/>
          </a:xfrm>
          <a:prstGeom prst="rect">
            <a:avLst/>
          </a:prstGeom>
          <a:noFill/>
        </p:spPr>
        <p:txBody>
          <a:bodyPr wrap="square" rtlCol="0">
            <a:spAutoFit/>
          </a:bodyPr>
          <a:lstStyle/>
          <a:p>
            <a:pPr algn="ctr">
              <a:spcBef>
                <a:spcPts val="528"/>
              </a:spcBef>
              <a:buClr>
                <a:srgbClr val="FF0000"/>
              </a:buClr>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UNDERSTANDING PROCESS-FORM WITHIN A REACH INDICATORS</a:t>
            </a:r>
          </a:p>
        </p:txBody>
      </p:sp>
      <p:graphicFrame>
        <p:nvGraphicFramePr>
          <p:cNvPr id="2" name="Table 1"/>
          <p:cNvGraphicFramePr>
            <a:graphicFrameLocks noGrp="1"/>
          </p:cNvGraphicFramePr>
          <p:nvPr>
            <p:extLst>
              <p:ext uri="{D42A27DB-BD31-4B8C-83A1-F6EECF244321}">
                <p14:modId xmlns:p14="http://schemas.microsoft.com/office/powerpoint/2010/main" val="1228049517"/>
              </p:ext>
            </p:extLst>
          </p:nvPr>
        </p:nvGraphicFramePr>
        <p:xfrm>
          <a:off x="210230" y="857248"/>
          <a:ext cx="8562296" cy="5891163"/>
        </p:xfrm>
        <a:graphic>
          <a:graphicData uri="http://schemas.openxmlformats.org/drawingml/2006/table">
            <a:tbl>
              <a:tblPr firstRow="1" firstCol="1" bandRow="1">
                <a:tableStyleId>{5C22544A-7EE6-4342-B048-85BDC9FD1C3A}</a:tableStyleId>
              </a:tblPr>
              <a:tblGrid>
                <a:gridCol w="775608"/>
                <a:gridCol w="2686050"/>
                <a:gridCol w="5100638"/>
              </a:tblGrid>
              <a:tr h="153339">
                <a:tc>
                  <a:txBody>
                    <a:bodyPr/>
                    <a:lstStyle/>
                    <a:p>
                      <a:pPr algn="ctr">
                        <a:lnSpc>
                          <a:spcPct val="107000"/>
                        </a:lnSpc>
                        <a:spcAft>
                          <a:spcPts val="0"/>
                        </a:spcAft>
                      </a:pPr>
                      <a:r>
                        <a:rPr lang="en-GB" sz="1600" dirty="0">
                          <a:effectLst/>
                          <a:latin typeface="Arial" panose="020B0604020202020204" pitchFamily="34" charset="0"/>
                          <a:cs typeface="Arial" panose="020B0604020202020204" pitchFamily="34" charset="0"/>
                        </a:rPr>
                        <a:t>SCALE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gn="ctr">
                        <a:lnSpc>
                          <a:spcPct val="107000"/>
                        </a:lnSpc>
                        <a:spcAft>
                          <a:spcPts val="0"/>
                        </a:spcAft>
                      </a:pPr>
                      <a:r>
                        <a:rPr lang="en-GB" sz="1600">
                          <a:effectLst/>
                          <a:latin typeface="Arial" panose="020B0604020202020204" pitchFamily="34" charset="0"/>
                          <a:cs typeface="Arial" panose="020B0604020202020204" pitchFamily="34" charset="0"/>
                        </a:rPr>
                        <a:t>KEY PROCESSES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gn="ctr">
                        <a:lnSpc>
                          <a:spcPct val="107000"/>
                        </a:lnSpc>
                        <a:spcAft>
                          <a:spcPts val="0"/>
                        </a:spcAft>
                      </a:pPr>
                      <a:r>
                        <a:rPr lang="en-GB" sz="1600">
                          <a:effectLst/>
                          <a:latin typeface="Arial" panose="020B0604020202020204" pitchFamily="34" charset="0"/>
                          <a:cs typeface="Arial" panose="020B0604020202020204" pitchFamily="34" charset="0"/>
                        </a:rPr>
                        <a:t>EXAMPLE INDICATORS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306680">
                <a:tc rowSpan="7">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Reach</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Stream power</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Specific stream power at contemporary bankfull width </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230007">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Flooding extent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 Floodplain accessible by flood water</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996703">
                <a:tc vMerge="1">
                  <a:txBody>
                    <a:bodyPr/>
                    <a:lstStyle/>
                    <a:p>
                      <a:endParaRPr lang="en-GB"/>
                    </a:p>
                  </a:txBody>
                  <a:tcPr/>
                </a:tc>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Channel type and dimensions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b="1" dirty="0" smtClean="0">
                          <a:solidFill>
                            <a:srgbClr val="FF0000"/>
                          </a:solidFill>
                          <a:effectLst/>
                          <a:latin typeface="Arial" panose="020B0604020202020204" pitchFamily="34" charset="0"/>
                          <a:cs typeface="Arial" panose="020B0604020202020204" pitchFamily="34" charset="0"/>
                        </a:rPr>
                        <a:t>River </a:t>
                      </a:r>
                      <a:r>
                        <a:rPr lang="en-GB" sz="1600" b="1" dirty="0">
                          <a:solidFill>
                            <a:srgbClr val="FF0000"/>
                          </a:solidFill>
                          <a:effectLst/>
                          <a:latin typeface="Arial" panose="020B0604020202020204" pitchFamily="34" charset="0"/>
                          <a:cs typeface="Arial" panose="020B0604020202020204" pitchFamily="34" charset="0"/>
                        </a:rPr>
                        <a:t>type</a:t>
                      </a:r>
                      <a:r>
                        <a:rPr lang="en-GB" sz="1600" dirty="0">
                          <a:effectLst/>
                          <a:latin typeface="Arial" panose="020B0604020202020204" pitchFamily="34" charset="0"/>
                          <a:cs typeface="Arial" panose="020B0604020202020204" pitchFamily="34" charset="0"/>
                        </a:rPr>
                        <a:t>, Floodplain type, Average </a:t>
                      </a:r>
                      <a:r>
                        <a:rPr lang="en-GB" sz="1600" dirty="0" err="1">
                          <a:effectLst/>
                          <a:latin typeface="Arial" panose="020B0604020202020204" pitchFamily="34" charset="0"/>
                          <a:cs typeface="Arial" panose="020B0604020202020204" pitchFamily="34" charset="0"/>
                        </a:rPr>
                        <a:t>bankfull</a:t>
                      </a:r>
                      <a:r>
                        <a:rPr lang="en-GB" sz="1600" dirty="0">
                          <a:effectLst/>
                          <a:latin typeface="Arial" panose="020B0604020202020204" pitchFamily="34" charset="0"/>
                          <a:cs typeface="Arial" panose="020B0604020202020204" pitchFamily="34" charset="0"/>
                        </a:rPr>
                        <a:t> channel width, depth, slope, Bed and bank sediment size</a:t>
                      </a:r>
                      <a:r>
                        <a:rPr lang="en-US" sz="1600" dirty="0">
                          <a:effectLst/>
                          <a:latin typeface="Arial" panose="020B0604020202020204" pitchFamily="34" charset="0"/>
                          <a:cs typeface="Arial" panose="020B0604020202020204" pitchFamily="34" charset="0"/>
                        </a:rPr>
                        <a:t>, </a:t>
                      </a:r>
                      <a:r>
                        <a:rPr lang="en-GB" sz="1600" dirty="0">
                          <a:effectLst/>
                          <a:latin typeface="Arial" panose="020B0604020202020204" pitchFamily="34" charset="0"/>
                          <a:cs typeface="Arial" panose="020B0604020202020204" pitchFamily="34" charset="0"/>
                        </a:rPr>
                        <a:t>Presence of geomorphic units typical of channel and floodplain type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766696">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Contemporary evidence of channel adjustments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Eroding, laterally aggrading banks, Channel widening, narrowing, bed incision, bed aggradation, Vegetation encroachment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613355">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Historical evidence of channel adjustments.</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Changes in channel width, Sinuosity, braiding, anabranching indices, Rate of lateral channel movement</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536687">
                <a:tc vMerge="1">
                  <a:txBody>
                    <a:bodyPr/>
                    <a:lstStyle/>
                    <a:p>
                      <a:endParaRPr lang="en-GB"/>
                    </a:p>
                  </a:txBody>
                  <a:tcPr/>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Constraints on channel adjustments, water, sediment, wood continuity</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Average width of erodible corridor, Longitudinal continuity, Lateral continuity</a:t>
                      </a: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r h="1840068">
                <a:tc vMerge="1">
                  <a:txBody>
                    <a:bodyPr/>
                    <a:lstStyle/>
                    <a:p>
                      <a:endParaRPr lang="en-GB"/>
                    </a:p>
                  </a:txBody>
                  <a:tcPr/>
                </a:tc>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Vegetation dynamics (riparian, aquatic vegetation and wood)</a:t>
                      </a:r>
                    </a:p>
                    <a:p>
                      <a:pPr>
                        <a:lnSpc>
                          <a:spcPct val="107000"/>
                        </a:lnSpc>
                        <a:spcAft>
                          <a:spcPts val="0"/>
                        </a:spcAft>
                      </a:pPr>
                      <a:r>
                        <a:rPr lang="en-GB"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c>
                  <a:txBody>
                    <a:bodyPr/>
                    <a:lstStyle/>
                    <a:p>
                      <a:pPr>
                        <a:lnSpc>
                          <a:spcPct val="107000"/>
                        </a:lnSpc>
                        <a:spcAft>
                          <a:spcPts val="0"/>
                        </a:spcAft>
                      </a:pPr>
                      <a:r>
                        <a:rPr lang="it-IT" sz="1600" dirty="0">
                          <a:effectLst/>
                          <a:latin typeface="Arial" panose="020B0604020202020204" pitchFamily="34" charset="0"/>
                          <a:cs typeface="Arial" panose="020B0604020202020204" pitchFamily="34" charset="0"/>
                        </a:rPr>
                        <a:t>% Riparian corridor under riparian vegetation, </a:t>
                      </a:r>
                      <a:r>
                        <a:rPr lang="en-GB" sz="1600" dirty="0">
                          <a:effectLst/>
                          <a:latin typeface="Arial" panose="020B0604020202020204" pitchFamily="34" charset="0"/>
                          <a:cs typeface="Arial" panose="020B0604020202020204" pitchFamily="34" charset="0"/>
                        </a:rPr>
                        <a:t>Riparian vegetation age structure, Large wood  and fallen trees in channel and riparian corridor, Aquatic plant extent, Abundance of riparian tree and large wood associated geomorphic units, Abundance of aquatic plant associated geomorphic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8625" marR="8625" marT="0" marB="0"/>
                </a:tc>
              </a:tr>
            </a:tbl>
          </a:graphicData>
        </a:graphic>
      </p:graphicFrame>
    </p:spTree>
    <p:extLst>
      <p:ext uri="{BB962C8B-B14F-4D97-AF65-F5344CB8AC3E}">
        <p14:creationId xmlns:p14="http://schemas.microsoft.com/office/powerpoint/2010/main" val="365994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24089" y="1871068"/>
            <a:ext cx="2520234" cy="4477757"/>
            <a:chOff x="3018423" y="1658423"/>
            <a:chExt cx="2520234" cy="4477757"/>
          </a:xfrm>
        </p:grpSpPr>
        <p:sp>
          <p:nvSpPr>
            <p:cNvPr id="5" name="Curved Left Arrow 4"/>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Curved Left Arrow 5"/>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7" name="Left-Right Arrow 6"/>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Down Arrow 7"/>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9" name="Left-Right Arrow 8"/>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Rectangle 9"/>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1" name="Rectangle 10"/>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2" name="Rectangle 11"/>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3" name="Group 12"/>
            <p:cNvGrpSpPr/>
            <p:nvPr/>
          </p:nvGrpSpPr>
          <p:grpSpPr>
            <a:xfrm>
              <a:off x="3458912" y="1658423"/>
              <a:ext cx="1690721" cy="2381788"/>
              <a:chOff x="1160929" y="130782"/>
              <a:chExt cx="2108481" cy="4135594"/>
            </a:xfrm>
          </p:grpSpPr>
          <p:sp>
            <p:nvSpPr>
              <p:cNvPr id="14" name="Rectangle 13"/>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5" name="Rectangle 14"/>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6" name="Rectangle 15"/>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7" name="Rectangle 16"/>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18" name="Rectangle 17"/>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19" name="Down Arrow 18"/>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0" name="Down Arrow 19"/>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1" name="Down Arrow 20"/>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32" name="TextBox 31"/>
          <p:cNvSpPr txBox="1"/>
          <p:nvPr/>
        </p:nvSpPr>
        <p:spPr>
          <a:xfrm>
            <a:off x="3529769" y="1694792"/>
            <a:ext cx="5043642" cy="6150402"/>
          </a:xfrm>
          <a:prstGeom prst="rect">
            <a:avLst/>
          </a:prstGeom>
          <a:noFill/>
        </p:spPr>
        <p:txBody>
          <a:bodyPr wrap="square" rtlCol="0">
            <a:spAutoFit/>
          </a:bodyPr>
          <a:lstStyle/>
          <a:p>
            <a:pPr>
              <a:spcAft>
                <a:spcPts val="1000"/>
              </a:spcAft>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 RIVER TYPE. What does my reach look like?</a:t>
            </a:r>
          </a:p>
          <a:p>
            <a:pPr>
              <a:spcAft>
                <a:spcPts val="1000"/>
              </a:spcAft>
            </a:pPr>
            <a:r>
              <a:rPr lang="en-GB" sz="22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Present river type?</a:t>
            </a:r>
            <a:endParaRPr lang="en-GB" sz="22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spcAft>
                <a:spcPts val="0"/>
              </a:spcAft>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Confined by its valley?</a:t>
            </a:r>
          </a:p>
          <a:p>
            <a:pPr marL="342900" indent="-342900">
              <a:spcAft>
                <a:spcPts val="0"/>
              </a:spcAft>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One or more flowing channels?</a:t>
            </a:r>
          </a:p>
          <a:p>
            <a:pPr marL="342900" indent="-342900">
              <a:spcAft>
                <a:spcPts val="0"/>
              </a:spcAft>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Straight, sinuous, meandering? </a:t>
            </a:r>
          </a:p>
          <a:p>
            <a:pPr marL="342900" indent="-342900">
              <a:spcAft>
                <a:spcPts val="1000"/>
              </a:spcAft>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River bed sediment (bedrock, boulders, cobbles, gravel, sand, silt, clay)?</a:t>
            </a:r>
          </a:p>
          <a:p>
            <a:pPr>
              <a:spcAft>
                <a:spcPts val="1000"/>
              </a:spcAft>
            </a:pPr>
            <a:r>
              <a:rPr lang="en-GB" sz="22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Historical changes?</a:t>
            </a:r>
            <a:endParaRPr lang="en-GB" sz="22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spcAft>
                <a:spcPts val="0"/>
              </a:spcAft>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Has the river type changed?</a:t>
            </a:r>
          </a:p>
          <a:p>
            <a:pPr marL="342900" indent="-342900">
              <a:spcAft>
                <a:spcPts val="1000"/>
              </a:spcAft>
              <a:buClr>
                <a:srgbClr val="FF0000"/>
              </a:buClr>
              <a:buFont typeface="Wingdings" panose="05000000000000000000" pitchFamily="2" charset="2"/>
              <a:buChar char="Ø"/>
            </a:pPr>
            <a:r>
              <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Has the river moved laterally?</a:t>
            </a:r>
          </a:p>
          <a:p>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22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2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Oval 23"/>
          <p:cNvSpPr/>
          <p:nvPr/>
        </p:nvSpPr>
        <p:spPr>
          <a:xfrm>
            <a:off x="659219" y="3746172"/>
            <a:ext cx="2119423" cy="732746"/>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
          <p:cNvSpPr txBox="1">
            <a:spLocks/>
          </p:cNvSpPr>
          <p:nvPr/>
        </p:nvSpPr>
        <p:spPr>
          <a:xfrm>
            <a:off x="792163" y="132398"/>
            <a:ext cx="7532687"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endParaRPr lang="en-GB" dirty="0"/>
          </a:p>
        </p:txBody>
      </p:sp>
      <p:sp>
        <p:nvSpPr>
          <p:cNvPr id="3" name="Title 2"/>
          <p:cNvSpPr>
            <a:spLocks noGrp="1"/>
          </p:cNvSpPr>
          <p:nvPr>
            <p:ph type="title"/>
          </p:nvPr>
        </p:nvSpPr>
        <p:spPr/>
        <p:txBody>
          <a:bodyPr/>
          <a:lstStyle/>
          <a:p>
            <a:pPr algn="ctr"/>
            <a:r>
              <a:rPr lang="en-GB" dirty="0"/>
              <a:t>THE REFORM FRAMEWORK: </a:t>
            </a:r>
            <a:r>
              <a:rPr lang="en-GB" dirty="0" smtClean="0"/>
              <a:t>3. ASSESSMENT, I RIVER TYPE</a:t>
            </a:r>
            <a:endParaRPr lang="en-GB" dirty="0"/>
          </a:p>
        </p:txBody>
      </p:sp>
    </p:spTree>
    <p:extLst>
      <p:ext uri="{BB962C8B-B14F-4D97-AF65-F5344CB8AC3E}">
        <p14:creationId xmlns:p14="http://schemas.microsoft.com/office/powerpoint/2010/main" val="2748410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120305_REFORM_Presentation_Template">
  <a:themeElements>
    <a:clrScheme name="REFORM Colours">
      <a:dk1>
        <a:srgbClr val="000000"/>
      </a:dk1>
      <a:lt1>
        <a:sysClr val="window" lastClr="FFFFFF"/>
      </a:lt1>
      <a:dk2>
        <a:srgbClr val="006699"/>
      </a:dk2>
      <a:lt2>
        <a:srgbClr val="EEECE1"/>
      </a:lt2>
      <a:accent1>
        <a:srgbClr val="3399CC"/>
      </a:accent1>
      <a:accent2>
        <a:srgbClr val="99CC00"/>
      </a:accent2>
      <a:accent3>
        <a:srgbClr val="4BC84B"/>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120305_REFORM_Presentation_Template</Template>
  <TotalTime>6924</TotalTime>
  <Words>6255</Words>
  <Application>Microsoft Office PowerPoint</Application>
  <PresentationFormat>On-screen Show (4:3)</PresentationFormat>
  <Paragraphs>740</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ＭＳ Ｐゴシック</vt:lpstr>
      <vt:lpstr>Arial</vt:lpstr>
      <vt:lpstr>Calibri</vt:lpstr>
      <vt:lpstr>Times New Roman</vt:lpstr>
      <vt:lpstr>Verdana</vt:lpstr>
      <vt:lpstr>Wingdings</vt:lpstr>
      <vt:lpstr>120305_REFORM_Presentation_Template</vt:lpstr>
      <vt:lpstr>Custom Design</vt:lpstr>
      <vt:lpstr>The REFORM Hydromorphology Framework:  Working with River Processes</vt:lpstr>
      <vt:lpstr>OUTLINE</vt:lpstr>
      <vt:lpstr>PowerPoint Presentation</vt:lpstr>
      <vt:lpstr>PowerPoint Presentation</vt:lpstr>
      <vt:lpstr>PowerPoint Presentation</vt:lpstr>
      <vt:lpstr>PowerPoint Presentation</vt:lpstr>
      <vt:lpstr>PowerPoint Presentation</vt:lpstr>
      <vt:lpstr>PowerPoint Presentation</vt:lpstr>
      <vt:lpstr>THE REFORM FRAMEWORK: 3. ASSESSMENT, I RIVER TYPE</vt:lpstr>
      <vt:lpstr>PowerPoint Presentation</vt:lpstr>
      <vt:lpstr>PowerPoint Presentation</vt:lpstr>
      <vt:lpstr>THE REFORM FRAMEWORK: 3. ASSESSMENT, II WITHIN REACH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 Frome, Dorset: 1. Delineation</vt:lpstr>
      <vt:lpstr>River Frome, Dorset: 3. Assessment I: River Type</vt:lpstr>
      <vt:lpstr>River Frome, Dorset: 3. Assessment II: Within-reach features</vt:lpstr>
      <vt:lpstr>PowerPoint Presentation</vt:lpstr>
      <vt:lpstr>PowerPoint Presentation</vt:lpstr>
      <vt:lpstr>PowerPoint Presentation</vt:lpstr>
      <vt:lpstr>PowerPoint Presentation</vt:lpstr>
      <vt:lpstr>River Frome, Dorset: Rehabilitation actions under Scenario (iv)</vt:lpstr>
      <vt:lpstr>FURTHER READING AND RESOURCES</vt:lpstr>
    </vt:vector>
  </TitlesOfParts>
  <Company>Deltares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rivers FOR effective catchment Management</dc:title>
  <dc:creator>buijse</dc:creator>
  <cp:lastModifiedBy>Angela</cp:lastModifiedBy>
  <cp:revision>323</cp:revision>
  <dcterms:created xsi:type="dcterms:W3CDTF">2012-03-09T08:48:16Z</dcterms:created>
  <dcterms:modified xsi:type="dcterms:W3CDTF">2015-08-09T15:00:50Z</dcterms:modified>
</cp:coreProperties>
</file>